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4" r:id="rId2"/>
    <p:sldId id="267" r:id="rId3"/>
    <p:sldId id="268" r:id="rId4"/>
    <p:sldId id="291" r:id="rId5"/>
    <p:sldId id="270" r:id="rId6"/>
    <p:sldId id="282" r:id="rId7"/>
    <p:sldId id="271" r:id="rId8"/>
    <p:sldId id="272" r:id="rId9"/>
    <p:sldId id="273" r:id="rId10"/>
    <p:sldId id="274" r:id="rId11"/>
    <p:sldId id="275" r:id="rId12"/>
    <p:sldId id="276" r:id="rId13"/>
    <p:sldId id="277" r:id="rId14"/>
    <p:sldId id="278" r:id="rId15"/>
    <p:sldId id="279" r:id="rId16"/>
    <p:sldId id="280" r:id="rId17"/>
    <p:sldId id="265" r:id="rId18"/>
    <p:sldId id="293" r:id="rId19"/>
    <p:sldId id="294" r:id="rId20"/>
    <p:sldId id="286" r:id="rId21"/>
    <p:sldId id="287" r:id="rId22"/>
    <p:sldId id="288" r:id="rId23"/>
    <p:sldId id="289" r:id="rId24"/>
    <p:sldId id="262" r:id="rId25"/>
    <p:sldId id="290" r:id="rId26"/>
    <p:sldId id="292" r:id="rId27"/>
    <p:sldId id="297" r:id="rId28"/>
    <p:sldId id="284" r:id="rId29"/>
    <p:sldId id="295" r:id="rId30"/>
    <p:sldId id="298" r:id="rId31"/>
  </p:sldIdLst>
  <p:sldSz cx="9144000" cy="6858000" type="screen4x3"/>
  <p:notesSz cx="6858000" cy="9144000"/>
  <p:defaultTextStyle>
    <a:defPPr>
      <a:defRPr lang="de-DE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2" d="100"/>
          <a:sy n="82" d="100"/>
        </p:scale>
        <p:origin x="1474" y="5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de-DE"/>
              <a:t>Formatvorlage des Untertitelmasters durch Klicken bearbeiten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18E10EAD-C7B2-B6F8-A0AD-A1D7E7D4E40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8F436B9F-90E3-4470-B531-473A46779B9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91A62F78-8695-5EA5-95C2-13B37888C59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799AD71-1D16-4F39-9AE0-3958FA5FF474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15332636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2D6A8852-3D41-C173-C5BD-B50933AA1C1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56C1AC1D-27BD-885D-3243-5A1BF698C00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904CEA26-3674-9956-CDCD-53CA0BC3285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4EB1F8-3445-4C5A-8A38-F1A98B637179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14815394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65CA1822-7E47-1C17-7CB6-4E772C3B079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CE93E38C-E930-2309-5464-5657862726C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70C54A4B-CAAB-FE00-D02C-F499614C415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261072-153A-41D8-8F20-95AD2A80A770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74645870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el und vier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sz="quarter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Inhaltsplatzhalter 4"/>
          <p:cNvSpPr>
            <a:spLocks noGrp="1"/>
          </p:cNvSpPr>
          <p:nvPr>
            <p:ph sz="quarter" idx="3"/>
          </p:nvPr>
        </p:nvSpPr>
        <p:spPr>
          <a:xfrm>
            <a:off x="457200" y="3938588"/>
            <a:ext cx="4038600" cy="2187575"/>
          </a:xfr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115B31A3-3F9A-FF47-1A73-9160195F46A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553148FC-ABC9-F02D-D99E-8F6644EE266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E9395EDC-D35E-E2AB-745E-9D0E94CF6A7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81C4524-2F5C-4F31-892F-B78FFBF450C7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237503325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 preserve="1">
  <p:cSld name="Titel, ClipArt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ClipArt-Platzhalter 2"/>
          <p:cNvSpPr>
            <a:spLocks noGrp="1"/>
          </p:cNvSpPr>
          <p:nvPr>
            <p:ph type="clipArt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endParaRPr lang="de-DE" noProof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B927E6A-75FE-3FE3-862E-F7BA8109D67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7580D7B-F2D7-A049-6FD2-E83DE92A45A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933EC57-8DA0-9992-6F23-ED14287C5EC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A1CF33-0F5E-4ED2-BC63-0D7C0B3AAC93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207539561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 preserve="1">
  <p:cSld name="Titel und Text über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8229600" cy="2185988"/>
          </a:xfr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3938588"/>
            <a:ext cx="8229600" cy="2187575"/>
          </a:xfr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92DDAD6-FF4E-DC29-A4FE-9556DFE1BC4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431549A-6678-62E1-20BC-DC82A0CCE8A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170CA09-C362-1328-9BAD-9FC6B6897C2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83864B-42A7-4B90-827E-0074EE94E3B1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404191806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>
  <p:cSld name="Titel, Text und Clip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ClipArt-Platzhalter 3"/>
          <p:cNvSpPr>
            <a:spLocks noGrp="1"/>
          </p:cNvSpPr>
          <p:nvPr>
            <p:ph type="clipArt"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endParaRPr lang="de-DE" noProof="0"/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0E0CA122-F0BB-5078-BC1A-F5F07D12F0B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68CF8DD1-5FD8-6059-612F-4B4258FC34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C0C44E55-19F1-0685-5E4B-D6BBA62414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0A2308-E40B-48B6-9C68-1737FB64D1DE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251640647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el, Text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5CD84AA1-73F8-D0B3-4C32-BAD86B61709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26AAA7D0-2BB8-A47E-10D9-35F6692392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C180213E-4593-D3CF-FACD-1EB8FC5379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0D06EEE-C635-47B2-AADE-62617D22FF5A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15871193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6EA817C6-09E8-864B-1436-77E536C9562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8A413403-32F7-DC02-F1C0-12194A595CE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5608EC17-5451-E261-906C-B7A0EB9E363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252EA8-5D08-492D-9683-00423F4C981F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8865514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22F65CE6-E0CD-CEE5-6205-A0B099B97C9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0FE83C3A-8639-6D8C-C951-E7259459CBD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DC2BA87F-75AE-7D0B-ECC2-44468FECC17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73CE6A-A864-43ED-ACE7-691643824E83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34391896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953EB9C-7DDD-393C-8BD1-A7DDFFBD769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03C8E57-EAF1-0296-1E65-54EE5E8F74D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D68E6DA-D718-FD13-E707-C0937591EA7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7222FF-2F5E-427B-BC29-29253E300CCB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26939970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12F2E21D-B02B-89CC-797B-C0B0348B937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363E7261-55DB-AC53-F891-650495654CF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2E50446F-9798-9B07-0011-9E0E492EF9F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BE68669-C25C-426B-A067-53501505B681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4603792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382CB610-72B2-7ADF-4FDD-DD42DEC9629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B9389C3B-4143-BAC1-9270-524178FFEF1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E47B39AD-1570-9118-1132-1335F2C03E6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4E9BB29-E9F1-49D7-AA26-07D1266691A9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8775239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CCF88BB3-71DE-2D2A-8FA9-A9E0979AA7B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7113C7D8-987C-A25B-B042-2F35E8CB9B4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7998785B-EBF3-D8F9-D3B7-27F8ACF3878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035B76-70F5-4983-8159-FB8DA4605771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30345508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DDBAB80-2D6B-D0F5-B964-F818FE735D7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1C26F60-6CE4-64E9-631C-37B501310D3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F5BA07C-ACF5-AD55-66E5-01CF0736FF5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405712-A14F-4D32-9074-73FC44618922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19866896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DE" noProof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E6DFF84-9798-A8DC-C311-228ECB5D0A6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7EAC6C5-2A1F-C1E2-1C3E-D42B581B7B3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5BF0475-FB98-26BD-6DD0-7702E538B78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E7B514E-550C-497A-9B9A-160E27023D47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613389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F2AD90C5-18A8-D6A8-B35A-8F077FBB252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/>
              <a:t>Titelmasterformat durch Klicken bearbeiten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B3DF34F7-7074-74CE-8E33-F58E0AE61DE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/>
              <a:t>Textmasterformate durch Klicken bearbeiten</a:t>
            </a:r>
          </a:p>
          <a:p>
            <a:pPr lvl="1"/>
            <a:r>
              <a:rPr lang="de-DE" altLang="de-DE"/>
              <a:t>Zweite Ebene</a:t>
            </a:r>
          </a:p>
          <a:p>
            <a:pPr lvl="2"/>
            <a:r>
              <a:rPr lang="de-DE" altLang="de-DE"/>
              <a:t>Dritte Ebene</a:t>
            </a:r>
          </a:p>
          <a:p>
            <a:pPr lvl="3"/>
            <a:r>
              <a:rPr lang="de-DE" altLang="de-DE"/>
              <a:t>Vierte Ebene</a:t>
            </a:r>
          </a:p>
          <a:p>
            <a:pPr lvl="4"/>
            <a:r>
              <a:rPr lang="de-DE" altLang="de-DE"/>
              <a:t>Fünfte Ebene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0F5820FE-4BD9-274E-D269-F26184D5600E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007F8808-8E89-238F-8B7D-B38497E03923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A78FC667-74C0-4E2D-26D4-8762D8EAA5CD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pPr>
              <a:defRPr/>
            </a:pPr>
            <a:fld id="{ACFE24AE-F369-4AFF-AEBA-D34A515C2648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35" r:id="rId1"/>
    <p:sldLayoutId id="2147484136" r:id="rId2"/>
    <p:sldLayoutId id="2147484137" r:id="rId3"/>
    <p:sldLayoutId id="2147484138" r:id="rId4"/>
    <p:sldLayoutId id="2147484139" r:id="rId5"/>
    <p:sldLayoutId id="2147484140" r:id="rId6"/>
    <p:sldLayoutId id="2147484141" r:id="rId7"/>
    <p:sldLayoutId id="2147484142" r:id="rId8"/>
    <p:sldLayoutId id="2147484143" r:id="rId9"/>
    <p:sldLayoutId id="2147484144" r:id="rId10"/>
    <p:sldLayoutId id="2147484145" r:id="rId11"/>
    <p:sldLayoutId id="2147484146" r:id="rId12"/>
    <p:sldLayoutId id="2147484147" r:id="rId13"/>
    <p:sldLayoutId id="2147484148" r:id="rId14"/>
    <p:sldLayoutId id="2147484149" r:id="rId15"/>
    <p:sldLayoutId id="2147484150" r:id="rId16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4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el 1">
            <a:extLst>
              <a:ext uri="{FF2B5EF4-FFF2-40B4-BE49-F238E27FC236}">
                <a16:creationId xmlns:a16="http://schemas.microsoft.com/office/drawing/2014/main" id="{FDD2A673-8250-7053-D74F-4B48E9692BA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95288" y="620713"/>
            <a:ext cx="8229600" cy="1873250"/>
          </a:xfrm>
        </p:spPr>
        <p:txBody>
          <a:bodyPr/>
          <a:lstStyle/>
          <a:p>
            <a:pPr eaLnBrk="1" hangingPunct="1"/>
            <a:r>
              <a:rPr lang="de-DE" altLang="de-DE" b="1">
                <a:latin typeface="Comic Sans MS" panose="030F0702030302020204" pitchFamily="66" charset="0"/>
              </a:rPr>
              <a:t>Herzlich Willkommen in der</a:t>
            </a:r>
            <a:br>
              <a:rPr lang="de-DE" altLang="de-DE" b="1">
                <a:latin typeface="Comic Sans MS" panose="030F0702030302020204" pitchFamily="66" charset="0"/>
              </a:rPr>
            </a:br>
            <a:r>
              <a:rPr lang="de-DE" altLang="de-DE" b="1">
                <a:latin typeface="Comic Sans MS" panose="030F0702030302020204" pitchFamily="66" charset="0"/>
              </a:rPr>
              <a:t>Almenhof- Grundschule</a:t>
            </a:r>
            <a:br>
              <a:rPr lang="de-DE" altLang="de-DE">
                <a:latin typeface="Comic Sans MS" panose="030F0702030302020204" pitchFamily="66" charset="0"/>
              </a:rPr>
            </a:br>
            <a:endParaRPr lang="de-DE" altLang="de-DE">
              <a:latin typeface="Comic Sans MS" panose="030F0702030302020204" pitchFamily="66" charset="0"/>
            </a:endParaRPr>
          </a:p>
        </p:txBody>
      </p:sp>
      <p:sp>
        <p:nvSpPr>
          <p:cNvPr id="4099" name="Inhaltsplatzhalter 3">
            <a:extLst>
              <a:ext uri="{FF2B5EF4-FFF2-40B4-BE49-F238E27FC236}">
                <a16:creationId xmlns:a16="http://schemas.microsoft.com/office/drawing/2014/main" id="{482DD871-7A78-0FC9-BC6E-49B0F7277A6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295400" y="4508500"/>
            <a:ext cx="6480175" cy="1368425"/>
          </a:xfrm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marL="0" indent="0" algn="ctr" eaLnBrk="1" hangingPunct="1">
              <a:buFontTx/>
              <a:buNone/>
            </a:pPr>
            <a:r>
              <a:rPr lang="de-DE" altLang="de-DE" sz="3000">
                <a:latin typeface="Comic Sans MS" panose="030F0702030302020204" pitchFamily="66" charset="0"/>
              </a:rPr>
              <a:t>Wir gehen Hand in Hand und </a:t>
            </a:r>
          </a:p>
          <a:p>
            <a:pPr marL="0" indent="0" algn="ctr" eaLnBrk="1" hangingPunct="1">
              <a:buFontTx/>
              <a:buNone/>
            </a:pPr>
            <a:r>
              <a:rPr lang="de-DE" altLang="de-DE" sz="3000">
                <a:latin typeface="Comic Sans MS" panose="030F0702030302020204" pitchFamily="66" charset="0"/>
              </a:rPr>
              <a:t>stärken die Kinder für die Zukunft</a:t>
            </a:r>
          </a:p>
        </p:txBody>
      </p:sp>
      <p:pic>
        <p:nvPicPr>
          <p:cNvPr id="4100" name="Grafik 4">
            <a:extLst>
              <a:ext uri="{FF2B5EF4-FFF2-40B4-BE49-F238E27FC236}">
                <a16:creationId xmlns:a16="http://schemas.microsoft.com/office/drawing/2014/main" id="{CECD278B-8B4F-3D03-DD89-5852B1C5F4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213" y="2252663"/>
            <a:ext cx="3097212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3">
            <a:extLst>
              <a:ext uri="{FF2B5EF4-FFF2-40B4-BE49-F238E27FC236}">
                <a16:creationId xmlns:a16="http://schemas.microsoft.com/office/drawing/2014/main" id="{E19E4DE9-EFA4-0634-A23D-0ECD16FE342B}"/>
              </a:ext>
            </a:extLst>
          </p:cNvPr>
          <p:cNvPicPr>
            <a:picLocks noGrp="1" noChangeAspect="1" noChangeArrowheads="1"/>
          </p:cNvPicPr>
          <p:nvPr>
            <p:ph type="clipArt"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42988" y="1700213"/>
            <a:ext cx="3492500" cy="3197225"/>
          </a:xfrm>
        </p:spPr>
      </p:pic>
      <p:sp>
        <p:nvSpPr>
          <p:cNvPr id="68612" name="Rectangle 4">
            <a:extLst>
              <a:ext uri="{FF2B5EF4-FFF2-40B4-BE49-F238E27FC236}">
                <a16:creationId xmlns:a16="http://schemas.microsoft.com/office/drawing/2014/main" id="{030E9C68-E67E-9CD4-89FE-0218BDFF7138}"/>
              </a:ext>
            </a:extLst>
          </p:cNvPr>
          <p:cNvSpPr>
            <a:spLocks noGrp="1" noChangeArrowheads="1"/>
          </p:cNvSpPr>
          <p:nvPr>
            <p:ph type="body" sz="half" idx="2"/>
          </p:nvPr>
        </p:nvSpPr>
        <p:spPr>
          <a:xfrm>
            <a:off x="4718050" y="1773238"/>
            <a:ext cx="3810000" cy="44958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de-DE" altLang="de-DE" sz="2800">
                <a:latin typeface="Comic Sans MS" panose="030F0702030302020204" pitchFamily="66" charset="0"/>
              </a:rPr>
              <a:t>Breit gefächertes Lernangebot 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de-DE" altLang="de-DE" sz="2800">
              <a:latin typeface="Comic Sans MS" panose="030F0702030302020204" pitchFamily="66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de-DE" altLang="de-DE" sz="2800">
                <a:latin typeface="Comic Sans MS" panose="030F0702030302020204" pitchFamily="66" charset="0"/>
              </a:rPr>
              <a:t>Förderung in Kleingruppen 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de-DE" altLang="de-DE" sz="2800">
              <a:latin typeface="Comic Sans MS" panose="030F0702030302020204" pitchFamily="66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de-DE" altLang="de-DE" sz="2800">
                <a:latin typeface="Comic Sans MS" panose="030F0702030302020204" pitchFamily="66" charset="0"/>
              </a:rPr>
              <a:t>Zusammenarbeit von Päd. Fach- u. Lehrkräften</a:t>
            </a:r>
          </a:p>
          <a:p>
            <a:pPr eaLnBrk="1" hangingPunct="1">
              <a:lnSpc>
                <a:spcPct val="90000"/>
              </a:lnSpc>
            </a:pPr>
            <a:endParaRPr lang="de-DE" altLang="de-DE" sz="2800">
              <a:latin typeface="Comic Sans MS" panose="030F0702030302020204" pitchFamily="66" charset="0"/>
            </a:endParaRPr>
          </a:p>
        </p:txBody>
      </p:sp>
      <p:sp>
        <p:nvSpPr>
          <p:cNvPr id="13316" name="Text Box 10">
            <a:extLst>
              <a:ext uri="{FF2B5EF4-FFF2-40B4-BE49-F238E27FC236}">
                <a16:creationId xmlns:a16="http://schemas.microsoft.com/office/drawing/2014/main" id="{D1293994-8A6D-0715-CC77-F0C78E1702A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00600" y="990600"/>
            <a:ext cx="3659188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de-DE" altLang="de-DE" b="1">
                <a:latin typeface="Comic Sans MS" panose="030F0702030302020204" pitchFamily="66" charset="0"/>
              </a:rPr>
              <a:t>Die GFKL bietet:</a:t>
            </a:r>
            <a:endParaRPr lang="de-DE" altLang="de-DE" sz="1800" b="1">
              <a:latin typeface="Comic Sans MS" panose="030F0702030302020204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86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686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686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612" grpId="0" build="p" autoUpdateAnimBg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1026">
            <a:extLst>
              <a:ext uri="{FF2B5EF4-FFF2-40B4-BE49-F238E27FC236}">
                <a16:creationId xmlns:a16="http://schemas.microsoft.com/office/drawing/2014/main" id="{8DC8B1B9-114B-5F8C-4159-89A4FEF7C6E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63713" y="1700213"/>
            <a:ext cx="5897562" cy="3384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de-DE" altLang="de-DE" sz="6000" b="1">
                <a:solidFill>
                  <a:schemeClr val="tx2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Wenn ihr Kind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de-DE" altLang="de-DE" sz="6000" b="1">
                <a:solidFill>
                  <a:schemeClr val="tx2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noch wenig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de-DE" altLang="de-DE" sz="6000" b="1">
                <a:solidFill>
                  <a:schemeClr val="tx2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deutsch spricht</a:t>
            </a:r>
            <a:br>
              <a:rPr lang="de-DE" altLang="de-DE" sz="3600">
                <a:solidFill>
                  <a:schemeClr val="tx2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</a:br>
            <a:endParaRPr lang="de-DE" altLang="de-DE" sz="3600">
              <a:solidFill>
                <a:schemeClr val="tx2"/>
              </a:solidFill>
              <a:latin typeface="Comic Sans MS" panose="030F0702030302020204" pitchFamily="66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WordArt 6">
            <a:extLst>
              <a:ext uri="{FF2B5EF4-FFF2-40B4-BE49-F238E27FC236}">
                <a16:creationId xmlns:a16="http://schemas.microsoft.com/office/drawing/2014/main" id="{E48D3C4F-3D3D-B914-71F2-F513F90F9ED4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692275" y="1196975"/>
            <a:ext cx="5592763" cy="6556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de-DE" sz="3600" kern="10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rgbClr val="B2B2B2">
                    <a:alpha val="50195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 Black" panose="020B0A04020102020204" pitchFamily="34" charset="0"/>
              </a:rPr>
              <a:t>Die Vorbereitungsklasse</a:t>
            </a:r>
          </a:p>
        </p:txBody>
      </p:sp>
      <p:sp>
        <p:nvSpPr>
          <p:cNvPr id="15363" name="Text Box 7">
            <a:extLst>
              <a:ext uri="{FF2B5EF4-FFF2-40B4-BE49-F238E27FC236}">
                <a16:creationId xmlns:a16="http://schemas.microsoft.com/office/drawing/2014/main" id="{EEB23D8F-A6D7-6E24-FCB1-8CC19A0A996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66800" y="2438400"/>
            <a:ext cx="7315200" cy="2554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de-DE" altLang="de-DE" dirty="0">
                <a:latin typeface="Comic Sans MS" panose="030F0702030302020204" pitchFamily="66" charset="0"/>
              </a:rPr>
              <a:t>In der Almenhofschule wird die VKL in der Regel integrativ geführt, d.h. als Sprachkurse in kleinen Gruppen parallel zum Unterricht oder zusätzlich.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1028">
            <a:extLst>
              <a:ext uri="{FF2B5EF4-FFF2-40B4-BE49-F238E27FC236}">
                <a16:creationId xmlns:a16="http://schemas.microsoft.com/office/drawing/2014/main" id="{B58B3E75-6F93-41AE-4F0B-CFEF86FC21C5}"/>
              </a:ext>
            </a:extLst>
          </p:cNvPr>
          <p:cNvSpPr>
            <a:spLocks noGrp="1" noChangeArrowheads="1"/>
          </p:cNvSpPr>
          <p:nvPr>
            <p:ph type="body" sz="half" idx="2"/>
          </p:nvPr>
        </p:nvSpPr>
        <p:spPr>
          <a:xfrm>
            <a:off x="4356100" y="2420938"/>
            <a:ext cx="4392613" cy="4114800"/>
          </a:xfrm>
        </p:spPr>
        <p:txBody>
          <a:bodyPr/>
          <a:lstStyle/>
          <a:p>
            <a:pPr marL="990600" lvl="4" indent="0" eaLnBrk="1" hangingPunct="1">
              <a:buFontTx/>
              <a:buNone/>
            </a:pPr>
            <a:r>
              <a:rPr lang="de-DE" altLang="de-DE" sz="2400">
                <a:latin typeface="Comic Sans MS" panose="030F0702030302020204" pitchFamily="66" charset="0"/>
                <a:cs typeface="Arial" panose="020B0604020202020204" pitchFamily="34" charset="0"/>
              </a:rPr>
              <a:t>Gute deutsche Sprachkenntnisse </a:t>
            </a:r>
          </a:p>
          <a:p>
            <a:pPr marL="990600" lvl="4" indent="0" eaLnBrk="1" hangingPunct="1">
              <a:buFontTx/>
              <a:buNone/>
            </a:pPr>
            <a:r>
              <a:rPr lang="de-DE" altLang="de-DE" sz="2400">
                <a:latin typeface="Comic Sans MS" panose="030F0702030302020204" pitchFamily="66" charset="0"/>
                <a:cs typeface="Arial" panose="020B0604020202020204" pitchFamily="34" charset="0"/>
              </a:rPr>
              <a:t>sind  die Grundvoraussetzungen  für eine </a:t>
            </a:r>
          </a:p>
          <a:p>
            <a:pPr marL="990600" lvl="4" indent="0" eaLnBrk="1" hangingPunct="1">
              <a:buFontTx/>
              <a:buNone/>
            </a:pPr>
            <a:r>
              <a:rPr lang="de-DE" altLang="de-DE" sz="2400">
                <a:latin typeface="Comic Sans MS" panose="030F0702030302020204" pitchFamily="66" charset="0"/>
                <a:cs typeface="Arial" panose="020B0604020202020204" pitchFamily="34" charset="0"/>
              </a:rPr>
              <a:t>erfolgreiche Schullaufbahn</a:t>
            </a:r>
            <a:r>
              <a:rPr lang="de-DE" altLang="de-DE" sz="1800"/>
              <a:t> </a:t>
            </a:r>
          </a:p>
          <a:p>
            <a:pPr marL="0" indent="0" eaLnBrk="1" hangingPunct="1"/>
            <a:endParaRPr lang="de-DE" altLang="de-DE" sz="2800"/>
          </a:p>
        </p:txBody>
      </p:sp>
      <p:pic>
        <p:nvPicPr>
          <p:cNvPr id="16387" name="Picture 1029" descr="kinder">
            <a:extLst>
              <a:ext uri="{FF2B5EF4-FFF2-40B4-BE49-F238E27FC236}">
                <a16:creationId xmlns:a16="http://schemas.microsoft.com/office/drawing/2014/main" id="{58E6ECAC-EE19-B2C9-AC9E-A098D9A4EA83}"/>
              </a:ext>
            </a:extLst>
          </p:cNvPr>
          <p:cNvPicPr>
            <a:picLocks noGrp="1" noChangeAspect="1" noChangeArrowheads="1"/>
          </p:cNvPicPr>
          <p:nvPr>
            <p:ph type="clipArt"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68313" y="1989138"/>
            <a:ext cx="4267200" cy="3629025"/>
          </a:xfrm>
          <a:noFill/>
        </p:spPr>
      </p:pic>
      <p:sp>
        <p:nvSpPr>
          <p:cNvPr id="16388" name="Rectangle 1031">
            <a:extLst>
              <a:ext uri="{FF2B5EF4-FFF2-40B4-BE49-F238E27FC236}">
                <a16:creationId xmlns:a16="http://schemas.microsoft.com/office/drawing/2014/main" id="{BF8D34F6-7D09-E3DE-CD01-406F0C92EC9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DE" altLang="de-DE" sz="4000">
                <a:latin typeface="Comic Sans MS" panose="030F0702030302020204" pitchFamily="66" charset="0"/>
              </a:rPr>
              <a:t>Ausbau der mündlichen Sprache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1026">
            <a:extLst>
              <a:ext uri="{FF2B5EF4-FFF2-40B4-BE49-F238E27FC236}">
                <a16:creationId xmlns:a16="http://schemas.microsoft.com/office/drawing/2014/main" id="{4961BEC4-FB9D-36F1-D1FC-B2EB43B1A55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1143000"/>
          </a:xfrm>
        </p:spPr>
        <p:txBody>
          <a:bodyPr/>
          <a:lstStyle/>
          <a:p>
            <a:pPr eaLnBrk="1" hangingPunct="1"/>
            <a:r>
              <a:rPr lang="de-DE" altLang="de-DE">
                <a:latin typeface="Comic Sans MS" panose="030F0702030302020204" pitchFamily="66" charset="0"/>
              </a:rPr>
              <a:t>Ziel</a:t>
            </a:r>
          </a:p>
        </p:txBody>
      </p:sp>
      <p:sp>
        <p:nvSpPr>
          <p:cNvPr id="69635" name="Rectangle 1027">
            <a:extLst>
              <a:ext uri="{FF2B5EF4-FFF2-40B4-BE49-F238E27FC236}">
                <a16:creationId xmlns:a16="http://schemas.microsoft.com/office/drawing/2014/main" id="{C0DECAEE-22E4-C810-460A-BB860846A169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755650" y="1268413"/>
            <a:ext cx="3810000" cy="4660900"/>
          </a:xfrm>
        </p:spPr>
        <p:txBody>
          <a:bodyPr/>
          <a:lstStyle/>
          <a:p>
            <a:pPr eaLnBrk="1" hangingPunct="1">
              <a:buFontTx/>
              <a:buNone/>
              <a:defRPr/>
            </a:pPr>
            <a:r>
              <a:rPr lang="de-DE" altLang="de-DE" sz="2600" dirty="0">
                <a:latin typeface="Comic Sans MS" panose="030F0702030302020204" pitchFamily="66" charset="0"/>
                <a:cs typeface="Arial" charset="0"/>
              </a:rPr>
              <a:t>Nach einem Jahr soll</a:t>
            </a:r>
          </a:p>
          <a:p>
            <a:pPr eaLnBrk="1" hangingPunct="1">
              <a:buFontTx/>
              <a:buNone/>
              <a:defRPr/>
            </a:pPr>
            <a:r>
              <a:rPr lang="de-DE" altLang="de-DE" sz="2600" dirty="0">
                <a:latin typeface="Comic Sans MS" panose="030F0702030302020204" pitchFamily="66" charset="0"/>
                <a:cs typeface="Arial" charset="0"/>
              </a:rPr>
              <a:t>die Sprache der</a:t>
            </a:r>
          </a:p>
          <a:p>
            <a:pPr eaLnBrk="1" hangingPunct="1">
              <a:buFontTx/>
              <a:buNone/>
              <a:defRPr/>
            </a:pPr>
            <a:r>
              <a:rPr lang="de-DE" altLang="de-DE" sz="2600" dirty="0">
                <a:latin typeface="Comic Sans MS" panose="030F0702030302020204" pitchFamily="66" charset="0"/>
                <a:cs typeface="Arial" charset="0"/>
              </a:rPr>
              <a:t>Kinder so entwickelt </a:t>
            </a:r>
          </a:p>
          <a:p>
            <a:pPr eaLnBrk="1" hangingPunct="1">
              <a:buFontTx/>
              <a:buNone/>
              <a:defRPr/>
            </a:pPr>
            <a:r>
              <a:rPr lang="de-DE" altLang="de-DE" sz="2600" dirty="0">
                <a:latin typeface="Comic Sans MS" panose="030F0702030302020204" pitchFamily="66" charset="0"/>
                <a:cs typeface="Arial" charset="0"/>
              </a:rPr>
              <a:t>sein, dass sie in den </a:t>
            </a:r>
          </a:p>
          <a:p>
            <a:pPr eaLnBrk="1" hangingPunct="1">
              <a:buFontTx/>
              <a:buNone/>
              <a:defRPr/>
            </a:pPr>
            <a:r>
              <a:rPr lang="de-DE" altLang="de-DE" sz="2600" dirty="0">
                <a:latin typeface="Comic Sans MS" panose="030F0702030302020204" pitchFamily="66" charset="0"/>
                <a:cs typeface="Arial" charset="0"/>
              </a:rPr>
              <a:t>1. Klassen:</a:t>
            </a:r>
          </a:p>
          <a:p>
            <a:pPr eaLnBrk="1" hangingPunct="1">
              <a:buFontTx/>
              <a:buNone/>
              <a:defRPr/>
            </a:pPr>
            <a:r>
              <a:rPr lang="de-DE" altLang="de-DE" sz="2600" dirty="0">
                <a:latin typeface="Comic Sans MS" panose="030F0702030302020204" pitchFamily="66" charset="0"/>
                <a:cs typeface="Arial" charset="0"/>
              </a:rPr>
              <a:t>- Arbeitsanweisungen gut verstehen</a:t>
            </a:r>
          </a:p>
          <a:p>
            <a:pPr eaLnBrk="1" hangingPunct="1">
              <a:buFontTx/>
              <a:buChar char="-"/>
              <a:defRPr/>
            </a:pPr>
            <a:r>
              <a:rPr lang="de-DE" altLang="de-DE" sz="2600" dirty="0">
                <a:latin typeface="Comic Sans MS" panose="030F0702030302020204" pitchFamily="66" charset="0"/>
                <a:cs typeface="Arial" charset="0"/>
              </a:rPr>
              <a:t>Grammatikalisch</a:t>
            </a:r>
          </a:p>
          <a:p>
            <a:pPr marL="0" indent="0" eaLnBrk="1" hangingPunct="1">
              <a:buFontTx/>
              <a:buNone/>
              <a:defRPr/>
            </a:pPr>
            <a:r>
              <a:rPr lang="de-DE" altLang="de-DE" sz="2600" dirty="0">
                <a:latin typeface="Comic Sans MS" panose="030F0702030302020204" pitchFamily="66" charset="0"/>
                <a:cs typeface="Arial" charset="0"/>
              </a:rPr>
              <a:t>    richtige Sätze       </a:t>
            </a:r>
          </a:p>
          <a:p>
            <a:pPr marL="0" indent="0" eaLnBrk="1" hangingPunct="1">
              <a:buFontTx/>
              <a:buNone/>
              <a:defRPr/>
            </a:pPr>
            <a:r>
              <a:rPr lang="de-DE" altLang="de-DE" sz="2600" dirty="0">
                <a:latin typeface="Comic Sans MS" panose="030F0702030302020204" pitchFamily="66" charset="0"/>
                <a:cs typeface="Arial" charset="0"/>
              </a:rPr>
              <a:t>    bilden können</a:t>
            </a:r>
          </a:p>
          <a:p>
            <a:pPr eaLnBrk="1" hangingPunct="1">
              <a:buFontTx/>
              <a:buNone/>
              <a:defRPr/>
            </a:pPr>
            <a:endParaRPr lang="de-DE" altLang="de-DE" sz="2800" dirty="0">
              <a:latin typeface="Comic Sans MS" panose="030F0702030302020204" pitchFamily="66" charset="0"/>
            </a:endParaRPr>
          </a:p>
        </p:txBody>
      </p:sp>
      <p:pic>
        <p:nvPicPr>
          <p:cNvPr id="17412" name="Picture 1029" descr="Klassenzimmer 008">
            <a:extLst>
              <a:ext uri="{FF2B5EF4-FFF2-40B4-BE49-F238E27FC236}">
                <a16:creationId xmlns:a16="http://schemas.microsoft.com/office/drawing/2014/main" id="{5EA0D38C-A0EC-491F-34EF-B4CBEEAABC79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378450" y="1298575"/>
            <a:ext cx="3041650" cy="2282825"/>
          </a:xfrm>
          <a:noFill/>
        </p:spPr>
      </p:pic>
      <p:pic>
        <p:nvPicPr>
          <p:cNvPr id="17413" name="Picture 1030" descr="Klassenzimmer 004">
            <a:extLst>
              <a:ext uri="{FF2B5EF4-FFF2-40B4-BE49-F238E27FC236}">
                <a16:creationId xmlns:a16="http://schemas.microsoft.com/office/drawing/2014/main" id="{78513B83-07A7-579B-70E9-C4304190D0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3573463"/>
            <a:ext cx="3035300" cy="227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>
            <a:extLst>
              <a:ext uri="{FF2B5EF4-FFF2-40B4-BE49-F238E27FC236}">
                <a16:creationId xmlns:a16="http://schemas.microsoft.com/office/drawing/2014/main" id="{EC3A6BD0-8021-0C8C-0677-DD2AD0053FD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55650" y="1628775"/>
            <a:ext cx="7772400" cy="2667000"/>
          </a:xfrm>
        </p:spPr>
        <p:txBody>
          <a:bodyPr/>
          <a:lstStyle/>
          <a:p>
            <a:pPr eaLnBrk="1" hangingPunct="1"/>
            <a:r>
              <a:rPr lang="de-DE" altLang="de-DE">
                <a:latin typeface="Comic Sans MS" panose="030F0702030302020204" pitchFamily="66" charset="0"/>
              </a:rPr>
              <a:t>Die Kooperation zwischen Kindergarten und Grundschule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>
            <a:extLst>
              <a:ext uri="{FF2B5EF4-FFF2-40B4-BE49-F238E27FC236}">
                <a16:creationId xmlns:a16="http://schemas.microsoft.com/office/drawing/2014/main" id="{9FE6724B-CBD7-E951-0AB7-8300BDB36FE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609600"/>
            <a:ext cx="7772400" cy="228600"/>
          </a:xfrm>
        </p:spPr>
        <p:txBody>
          <a:bodyPr/>
          <a:lstStyle/>
          <a:p>
            <a:pPr eaLnBrk="1" hangingPunct="1"/>
            <a:r>
              <a:rPr lang="de-DE" altLang="de-DE">
                <a:latin typeface="Verdana" panose="020B0604030504040204" pitchFamily="34" charset="0"/>
              </a:rPr>
              <a:t> </a:t>
            </a:r>
          </a:p>
        </p:txBody>
      </p:sp>
      <p:sp>
        <p:nvSpPr>
          <p:cNvPr id="19459" name="Rectangle 4">
            <a:extLst>
              <a:ext uri="{FF2B5EF4-FFF2-40B4-BE49-F238E27FC236}">
                <a16:creationId xmlns:a16="http://schemas.microsoft.com/office/drawing/2014/main" id="{6C9E00D2-FD71-CC47-3847-636DF3048C9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52638" y="27352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de-DE" altLang="de-DE" sz="1800"/>
          </a:p>
        </p:txBody>
      </p:sp>
      <p:pic>
        <p:nvPicPr>
          <p:cNvPr id="19460" name="Picture 6" descr="trvl009">
            <a:extLst>
              <a:ext uri="{FF2B5EF4-FFF2-40B4-BE49-F238E27FC236}">
                <a16:creationId xmlns:a16="http://schemas.microsoft.com/office/drawing/2014/main" id="{A01A6227-DF32-EECE-66A8-F19B5C77C5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7450" y="3284538"/>
            <a:ext cx="4167188" cy="2868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61" name="Text Box 7">
            <a:extLst>
              <a:ext uri="{FF2B5EF4-FFF2-40B4-BE49-F238E27FC236}">
                <a16:creationId xmlns:a16="http://schemas.microsoft.com/office/drawing/2014/main" id="{71E4ABB2-4A6C-28F1-4F53-A521275C648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09600"/>
            <a:ext cx="8534400" cy="1458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FontTx/>
              <a:buNone/>
            </a:pPr>
            <a:endParaRPr lang="de-DE" altLang="de-DE" sz="2800">
              <a:latin typeface="Comic Sans MS" panose="030F0702030302020204" pitchFamily="66" charset="0"/>
            </a:endParaRPr>
          </a:p>
          <a:p>
            <a:pPr lvl="1" eaLnBrk="1" hangingPunct="1">
              <a:buFont typeface="Wingdings" panose="05000000000000000000" pitchFamily="2" charset="2"/>
              <a:buChar char="Ø"/>
            </a:pPr>
            <a:r>
              <a:rPr lang="de-DE" altLang="de-DE">
                <a:latin typeface="Comic Sans MS" panose="030F0702030302020204" pitchFamily="66" charset="0"/>
              </a:rPr>
              <a:t>  den Übergang zur Schule möglichst bruchlos   	zu gestalten</a:t>
            </a:r>
            <a:endParaRPr lang="de-DE" altLang="de-DE"/>
          </a:p>
        </p:txBody>
      </p:sp>
      <p:sp>
        <p:nvSpPr>
          <p:cNvPr id="19462" name="Text Box 8">
            <a:extLst>
              <a:ext uri="{FF2B5EF4-FFF2-40B4-BE49-F238E27FC236}">
                <a16:creationId xmlns:a16="http://schemas.microsoft.com/office/drawing/2014/main" id="{AA9461D4-8183-B6AF-11B7-EB62DA1576B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" y="2057400"/>
            <a:ext cx="8458200" cy="168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Font typeface="Wingdings" panose="05000000000000000000" pitchFamily="2" charset="2"/>
              <a:buChar char="Ø"/>
            </a:pPr>
            <a:r>
              <a:rPr lang="de-DE" altLang="de-DE" sz="2800">
                <a:latin typeface="Comic Sans MS" panose="030F0702030302020204" pitchFamily="66" charset="0"/>
              </a:rPr>
              <a:t>   und Sie zu beraten, den richtigen Zeitpunkt      </a:t>
            </a:r>
          </a:p>
          <a:p>
            <a:pPr eaLnBrk="1" hangingPunct="1">
              <a:buFontTx/>
              <a:buNone/>
            </a:pPr>
            <a:r>
              <a:rPr lang="de-DE" altLang="de-DE" sz="2800">
                <a:latin typeface="Comic Sans MS" panose="030F0702030302020204" pitchFamily="66" charset="0"/>
              </a:rPr>
              <a:t>     für die Einschulung zu finden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endParaRPr lang="de-DE" altLang="de-DE" sz="2800"/>
          </a:p>
        </p:txBody>
      </p:sp>
      <p:sp>
        <p:nvSpPr>
          <p:cNvPr id="19463" name="Rectangle 9">
            <a:extLst>
              <a:ext uri="{FF2B5EF4-FFF2-40B4-BE49-F238E27FC236}">
                <a16:creationId xmlns:a16="http://schemas.microsoft.com/office/drawing/2014/main" id="{4F51EE08-CDD3-938F-3442-8312D3733FF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5800" y="0"/>
            <a:ext cx="466725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Font typeface="Wingdings" panose="05000000000000000000" pitchFamily="2" charset="2"/>
              <a:buChar char="Ø"/>
            </a:pPr>
            <a:endParaRPr lang="de-DE" altLang="de-DE" sz="2800">
              <a:latin typeface="Comic Sans MS" panose="030F0702030302020204" pitchFamily="66" charset="0"/>
            </a:endParaRPr>
          </a:p>
        </p:txBody>
      </p:sp>
      <p:sp>
        <p:nvSpPr>
          <p:cNvPr id="19464" name="Text Box 11">
            <a:extLst>
              <a:ext uri="{FF2B5EF4-FFF2-40B4-BE49-F238E27FC236}">
                <a16:creationId xmlns:a16="http://schemas.microsoft.com/office/drawing/2014/main" id="{6F03C654-2149-0308-D27F-44D3BD03159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2738" y="349250"/>
            <a:ext cx="84582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Font typeface="Wingdings" panose="05000000000000000000" pitchFamily="2" charset="2"/>
              <a:buNone/>
            </a:pPr>
            <a:r>
              <a:rPr lang="de-DE" altLang="de-DE" sz="2800">
                <a:latin typeface="Comic Sans MS" panose="030F0702030302020204" pitchFamily="66" charset="0"/>
              </a:rPr>
              <a:t>	Hat die Aufgabe</a:t>
            </a:r>
            <a:endParaRPr lang="de-DE" altLang="de-DE" sz="280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>
            <a:extLst>
              <a:ext uri="{FF2B5EF4-FFF2-40B4-BE49-F238E27FC236}">
                <a16:creationId xmlns:a16="http://schemas.microsoft.com/office/drawing/2014/main" id="{807A81A7-9C07-0B57-B1D3-28B43076186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11188" y="765175"/>
            <a:ext cx="8229600" cy="1143000"/>
          </a:xfrm>
        </p:spPr>
        <p:txBody>
          <a:bodyPr/>
          <a:lstStyle/>
          <a:p>
            <a:pPr eaLnBrk="1" hangingPunct="1"/>
            <a:r>
              <a:rPr lang="de-DE" altLang="de-DE" b="1">
                <a:latin typeface="Comic Sans MS" panose="030F0702030302020204" pitchFamily="66" charset="0"/>
              </a:rPr>
              <a:t>Damit der Schulstart nicht zum Fehlstart wird</a:t>
            </a:r>
          </a:p>
        </p:txBody>
      </p:sp>
      <p:sp>
        <p:nvSpPr>
          <p:cNvPr id="20483" name="Rectangle 3">
            <a:extLst>
              <a:ext uri="{FF2B5EF4-FFF2-40B4-BE49-F238E27FC236}">
                <a16:creationId xmlns:a16="http://schemas.microsoft.com/office/drawing/2014/main" id="{530BCA2E-AF6A-530B-993E-C1F87D374A8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11188" y="4868863"/>
            <a:ext cx="8229600" cy="1214437"/>
          </a:xfrm>
        </p:spPr>
        <p:txBody>
          <a:bodyPr/>
          <a:lstStyle/>
          <a:p>
            <a:pPr algn="ctr" eaLnBrk="1" hangingPunct="1">
              <a:buFontTx/>
              <a:buNone/>
              <a:tabLst>
                <a:tab pos="2857500" algn="l"/>
              </a:tabLst>
            </a:pPr>
            <a:endParaRPr lang="de-DE" altLang="de-DE" sz="2800">
              <a:latin typeface="Comic Sans MS" panose="030F0702030302020204" pitchFamily="66" charset="0"/>
            </a:endParaRPr>
          </a:p>
          <a:p>
            <a:pPr algn="ctr" eaLnBrk="1" hangingPunct="1">
              <a:buFontTx/>
              <a:buNone/>
              <a:tabLst>
                <a:tab pos="2857500" algn="l"/>
              </a:tabLst>
            </a:pPr>
            <a:r>
              <a:rPr lang="de-DE" altLang="de-DE" sz="2800" b="1">
                <a:latin typeface="Comic Sans MS" panose="030F0702030302020204" pitchFamily="66" charset="0"/>
              </a:rPr>
              <a:t>Welche Voraussetzungen braucht mein Kind? </a:t>
            </a:r>
          </a:p>
          <a:p>
            <a:pPr eaLnBrk="1" hangingPunct="1">
              <a:buFontTx/>
              <a:buNone/>
              <a:tabLst>
                <a:tab pos="2857500" algn="l"/>
              </a:tabLst>
            </a:pPr>
            <a:endParaRPr lang="de-DE" altLang="de-DE">
              <a:latin typeface="Comic Sans MS" panose="030F0702030302020204" pitchFamily="66" charset="0"/>
            </a:endParaRPr>
          </a:p>
        </p:txBody>
      </p:sp>
      <p:sp>
        <p:nvSpPr>
          <p:cNvPr id="20484" name="Rectangle 4">
            <a:extLst>
              <a:ext uri="{FF2B5EF4-FFF2-40B4-BE49-F238E27FC236}">
                <a16:creationId xmlns:a16="http://schemas.microsoft.com/office/drawing/2014/main" id="{0DE58F36-F86D-A344-902E-18A8397ED0C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54263" y="5222875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de-DE" altLang="de-DE" sz="1800"/>
          </a:p>
        </p:txBody>
      </p:sp>
      <p:pic>
        <p:nvPicPr>
          <p:cNvPr id="20485" name="Picture 18" descr="spacer">
            <a:extLst>
              <a:ext uri="{FF2B5EF4-FFF2-40B4-BE49-F238E27FC236}">
                <a16:creationId xmlns:a16="http://schemas.microsoft.com/office/drawing/2014/main" id="{8A6BB183-8A1B-0C23-ECBE-DE2EB58E42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2850" y="5313363"/>
            <a:ext cx="11113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6" name="Picture 22" descr="http://polpix.sueddeutsche.com/bild/1.1359031.1362153307/860x860/tipps-erziehung-babys-kleinkindern-kindergartenkindern-schulkindern-jugendlichen.jpg">
            <a:extLst>
              <a:ext uri="{FF2B5EF4-FFF2-40B4-BE49-F238E27FC236}">
                <a16:creationId xmlns:a16="http://schemas.microsoft.com/office/drawing/2014/main" id="{462DE696-E978-911F-A65F-77D95458C6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975" y="2430463"/>
            <a:ext cx="4824413" cy="2714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el 1">
            <a:extLst>
              <a:ext uri="{FF2B5EF4-FFF2-40B4-BE49-F238E27FC236}">
                <a16:creationId xmlns:a16="http://schemas.microsoft.com/office/drawing/2014/main" id="{EAAABB95-387B-539C-F059-FD1DE582BD4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altLang="de-DE"/>
              <a:t>AAAc</a:t>
            </a:r>
          </a:p>
        </p:txBody>
      </p:sp>
      <p:pic>
        <p:nvPicPr>
          <p:cNvPr id="21507" name="Picture 252">
            <a:extLst>
              <a:ext uri="{FF2B5EF4-FFF2-40B4-BE49-F238E27FC236}">
                <a16:creationId xmlns:a16="http://schemas.microsoft.com/office/drawing/2014/main" id="{FD103C1D-0BCF-6335-8F79-E8588E995F6B}"/>
              </a:ext>
            </a:extLst>
          </p:cNvPr>
          <p:cNvPicPr>
            <a:picLocks noGrp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07" t="12387" r="5547" b="-446"/>
          <a:stretch>
            <a:fillRect/>
          </a:stretch>
        </p:blipFill>
        <p:spPr>
          <a:xfrm>
            <a:off x="0" y="1952625"/>
            <a:ext cx="3168650" cy="4525963"/>
          </a:xfrm>
        </p:spPr>
      </p:pic>
      <p:pic>
        <p:nvPicPr>
          <p:cNvPr id="21508" name="Picture 257">
            <a:extLst>
              <a:ext uri="{FF2B5EF4-FFF2-40B4-BE49-F238E27FC236}">
                <a16:creationId xmlns:a16="http://schemas.microsoft.com/office/drawing/2014/main" id="{0699D659-9F61-560C-1797-3DF384757A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507" b="22742"/>
          <a:stretch>
            <a:fillRect/>
          </a:stretch>
        </p:blipFill>
        <p:spPr bwMode="auto">
          <a:xfrm>
            <a:off x="3851275" y="274638"/>
            <a:ext cx="4897438" cy="5016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09" name="Picture 259">
            <a:extLst>
              <a:ext uri="{FF2B5EF4-FFF2-40B4-BE49-F238E27FC236}">
                <a16:creationId xmlns:a16="http://schemas.microsoft.com/office/drawing/2014/main" id="{F6CF0A7B-5F64-F9B1-B530-8BA6EFB193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11" t="40367" r="17793" b="16859"/>
          <a:stretch>
            <a:fillRect/>
          </a:stretch>
        </p:blipFill>
        <p:spPr bwMode="auto">
          <a:xfrm>
            <a:off x="2576513" y="468313"/>
            <a:ext cx="3724275" cy="414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10" name="Textfeld 1">
            <a:extLst>
              <a:ext uri="{FF2B5EF4-FFF2-40B4-BE49-F238E27FC236}">
                <a16:creationId xmlns:a16="http://schemas.microsoft.com/office/drawing/2014/main" id="{74601C79-33C3-51F8-F2E6-146371B497B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59113" y="4724400"/>
            <a:ext cx="4608512" cy="203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de-DE" altLang="de-DE" sz="1800"/>
              <a:t>Kinderzeichnungen sagen viel über den Entwicklungsstand Ihres Kindes aus.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de-DE" altLang="de-DE" sz="1800"/>
              <a:t>Bei der Zeichnung von Menschen, sollten  alle Körperteile vorhanden sein. </a:t>
            </a:r>
          </a:p>
          <a:p>
            <a:pPr>
              <a:spcBef>
                <a:spcPct val="0"/>
              </a:spcBef>
              <a:buFontTx/>
              <a:buNone/>
            </a:pPr>
            <a:endParaRPr lang="de-DE" altLang="de-DE" sz="1800"/>
          </a:p>
          <a:p>
            <a:pPr>
              <a:spcBef>
                <a:spcPct val="0"/>
              </a:spcBef>
              <a:buFontTx/>
              <a:buNone/>
            </a:pPr>
            <a:r>
              <a:rPr lang="de-DE" altLang="de-DE" sz="1800"/>
              <a:t>Das Bild links entspricht optimalen Voraussetzung.</a:t>
            </a:r>
          </a:p>
        </p:txBody>
      </p:sp>
      <p:sp>
        <p:nvSpPr>
          <p:cNvPr id="21511" name="Textfeld 2">
            <a:extLst>
              <a:ext uri="{FF2B5EF4-FFF2-40B4-BE49-F238E27FC236}">
                <a16:creationId xmlns:a16="http://schemas.microsoft.com/office/drawing/2014/main" id="{910E5F73-8099-81ED-D774-27E88ABFBD5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42988" y="2420938"/>
            <a:ext cx="50482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de-DE" altLang="de-DE" sz="1800"/>
              <a:t>.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el 1">
            <a:extLst>
              <a:ext uri="{FF2B5EF4-FFF2-40B4-BE49-F238E27FC236}">
                <a16:creationId xmlns:a16="http://schemas.microsoft.com/office/drawing/2014/main" id="{F2E36DD5-6854-9BB6-94B6-0E86BD12E27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altLang="de-DE"/>
              <a:t>Schule hat einen Bildungs- und Erziehungsauftrag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9DFB88F2-336F-46F6-702C-81F7A55219A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endParaRPr lang="de-DE" dirty="0"/>
          </a:p>
          <a:p>
            <a:pPr>
              <a:defRPr/>
            </a:pPr>
            <a:endParaRPr lang="de-DE" dirty="0"/>
          </a:p>
          <a:p>
            <a:pPr marL="0" indent="0" algn="ctr">
              <a:buFontTx/>
              <a:buNone/>
              <a:defRPr/>
            </a:pPr>
            <a:r>
              <a:rPr lang="de-DE" sz="3600" b="1" dirty="0"/>
              <a:t>Sich an Regeln halten können ist wesentlicher Bestandteil, um gut zu lernen</a:t>
            </a:r>
          </a:p>
          <a:p>
            <a:pPr marL="0" indent="0">
              <a:buFontTx/>
              <a:buNone/>
              <a:defRPr/>
            </a:pPr>
            <a:endParaRPr lang="de-DE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>
            <a:extLst>
              <a:ext uri="{FF2B5EF4-FFF2-40B4-BE49-F238E27FC236}">
                <a16:creationId xmlns:a16="http://schemas.microsoft.com/office/drawing/2014/main" id="{BA059651-B9D9-42A0-F8D7-A0A39F435E02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468313" y="476250"/>
            <a:ext cx="7848600" cy="1944688"/>
          </a:xfrm>
        </p:spPr>
        <p:txBody>
          <a:bodyPr/>
          <a:lstStyle/>
          <a:p>
            <a:pPr eaLnBrk="1" hangingPunct="1"/>
            <a:br>
              <a:rPr lang="de-DE" altLang="de-DE" sz="4800">
                <a:latin typeface="Comic Sans MS" panose="030F0702030302020204" pitchFamily="66" charset="0"/>
              </a:rPr>
            </a:br>
            <a:br>
              <a:rPr lang="de-DE" altLang="de-DE" sz="4800">
                <a:latin typeface="Comic Sans MS" panose="030F0702030302020204" pitchFamily="66" charset="0"/>
              </a:rPr>
            </a:br>
            <a:r>
              <a:rPr lang="de-DE" altLang="de-DE" sz="4800" b="1">
                <a:latin typeface="Comic Sans MS" panose="030F0702030302020204" pitchFamily="66" charset="0"/>
              </a:rPr>
              <a:t>Mein Kind kommt </a:t>
            </a:r>
            <a:br>
              <a:rPr lang="de-DE" altLang="de-DE" sz="4800" b="1">
                <a:latin typeface="Comic Sans MS" panose="030F0702030302020204" pitchFamily="66" charset="0"/>
              </a:rPr>
            </a:br>
            <a:r>
              <a:rPr lang="de-DE" altLang="de-DE" sz="4800" b="1">
                <a:latin typeface="Comic Sans MS" panose="030F0702030302020204" pitchFamily="66" charset="0"/>
              </a:rPr>
              <a:t>in die Schule</a:t>
            </a:r>
            <a:br>
              <a:rPr lang="de-DE" altLang="de-DE" sz="4800" b="1">
                <a:latin typeface="Comic Sans MS" panose="030F0702030302020204" pitchFamily="66" charset="0"/>
              </a:rPr>
            </a:br>
            <a:br>
              <a:rPr lang="de-DE" altLang="de-DE" sz="5400">
                <a:latin typeface="Comic Sans MS" panose="030F0702030302020204" pitchFamily="66" charset="0"/>
              </a:rPr>
            </a:br>
            <a:endParaRPr lang="de-DE" altLang="de-DE" sz="5400">
              <a:latin typeface="Comic Sans MS" panose="030F0702030302020204" pitchFamily="66" charset="0"/>
            </a:endParaRPr>
          </a:p>
        </p:txBody>
      </p:sp>
      <p:sp>
        <p:nvSpPr>
          <p:cNvPr id="5123" name="Rectangle 4">
            <a:extLst>
              <a:ext uri="{FF2B5EF4-FFF2-40B4-BE49-F238E27FC236}">
                <a16:creationId xmlns:a16="http://schemas.microsoft.com/office/drawing/2014/main" id="{BB706E4E-0875-2D85-5B5F-05F2F653449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52638" y="27352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de-DE" altLang="de-DE" sz="1800"/>
          </a:p>
        </p:txBody>
      </p:sp>
      <p:pic>
        <p:nvPicPr>
          <p:cNvPr id="5124" name="Picture 12" descr="http://t2.ftcdn.net/jpg/00/32/44/19/400_F_32441971_FyGETCgTscQDCNDx4WNvrdpRdYBZiOrn.jpg">
            <a:extLst>
              <a:ext uri="{FF2B5EF4-FFF2-40B4-BE49-F238E27FC236}">
                <a16:creationId xmlns:a16="http://schemas.microsoft.com/office/drawing/2014/main" id="{167E82A2-EE06-CB0E-E075-FEB2137E6D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510792">
            <a:off x="7199313" y="585788"/>
            <a:ext cx="1171575" cy="144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5" name="Picture 8" descr="http://wolfenbuettelheute.de/wordpress/wp-content/uploads/2011/08/Einschulung.jpg">
            <a:extLst>
              <a:ext uri="{FF2B5EF4-FFF2-40B4-BE49-F238E27FC236}">
                <a16:creationId xmlns:a16="http://schemas.microsoft.com/office/drawing/2014/main" id="{9B2146BF-5986-B6C1-F326-D007FB912B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8538" y="2565400"/>
            <a:ext cx="4535487" cy="3275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0" grpId="0" autoUpdateAnimBg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el 1">
            <a:extLst>
              <a:ext uri="{FF2B5EF4-FFF2-40B4-BE49-F238E27FC236}">
                <a16:creationId xmlns:a16="http://schemas.microsoft.com/office/drawing/2014/main" id="{516AB02B-7CCA-CFAF-389D-E98BA08475D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br>
              <a:rPr lang="de-DE" altLang="de-DE" b="1">
                <a:latin typeface="Comic Sans MS" panose="030F0702030302020204" pitchFamily="66" charset="0"/>
              </a:rPr>
            </a:br>
            <a:r>
              <a:rPr lang="de-DE" altLang="de-DE" b="1">
                <a:latin typeface="Comic Sans MS" panose="030F0702030302020204" pitchFamily="66" charset="0"/>
              </a:rPr>
              <a:t>Selbstständigkeit</a:t>
            </a:r>
            <a:br>
              <a:rPr lang="de-DE" altLang="de-DE" b="1">
                <a:latin typeface="Comic Sans MS" panose="030F0702030302020204" pitchFamily="66" charset="0"/>
              </a:rPr>
            </a:br>
            <a:endParaRPr lang="de-DE" altLang="de-DE"/>
          </a:p>
        </p:txBody>
      </p:sp>
      <p:sp>
        <p:nvSpPr>
          <p:cNvPr id="23555" name="Inhaltsplatzhalter 2">
            <a:extLst>
              <a:ext uri="{FF2B5EF4-FFF2-40B4-BE49-F238E27FC236}">
                <a16:creationId xmlns:a16="http://schemas.microsoft.com/office/drawing/2014/main" id="{8095337C-CCA3-67F2-2D3C-F79ADBA9066A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539750" y="1700213"/>
            <a:ext cx="4114800" cy="4637087"/>
          </a:xfrm>
        </p:spPr>
        <p:txBody>
          <a:bodyPr/>
          <a:lstStyle/>
          <a:p>
            <a:pPr eaLnBrk="1" hangingPunct="1"/>
            <a:r>
              <a:rPr lang="de-DE" altLang="de-DE" sz="2400">
                <a:latin typeface="Comic Sans MS" panose="030F0702030302020204" pitchFamily="66" charset="0"/>
              </a:rPr>
              <a:t>beim An-u. Ausziehen</a:t>
            </a:r>
          </a:p>
          <a:p>
            <a:pPr eaLnBrk="1" hangingPunct="1"/>
            <a:r>
              <a:rPr lang="de-DE" altLang="de-DE" sz="2400">
                <a:latin typeface="Comic Sans MS" panose="030F0702030302020204" pitchFamily="66" charset="0"/>
              </a:rPr>
              <a:t>Schulranzen tragen</a:t>
            </a:r>
          </a:p>
          <a:p>
            <a:pPr eaLnBrk="1" hangingPunct="1"/>
            <a:r>
              <a:rPr lang="de-DE" altLang="de-DE" sz="2400">
                <a:latin typeface="Comic Sans MS" panose="030F0702030302020204" pitchFamily="66" charset="0"/>
              </a:rPr>
              <a:t>ordentlich mit Materialien umgehen</a:t>
            </a:r>
          </a:p>
          <a:p>
            <a:pPr eaLnBrk="1" hangingPunct="1"/>
            <a:r>
              <a:rPr lang="de-DE" altLang="de-DE" sz="2400">
                <a:latin typeface="Comic Sans MS" panose="030F0702030302020204" pitchFamily="66" charset="0"/>
              </a:rPr>
              <a:t>alleine auf die Toilette gehen</a:t>
            </a:r>
          </a:p>
          <a:p>
            <a:pPr eaLnBrk="1" hangingPunct="1"/>
            <a:r>
              <a:rPr lang="de-DE" altLang="de-DE" sz="2400">
                <a:latin typeface="Comic Sans MS" panose="030F0702030302020204" pitchFamily="66" charset="0"/>
              </a:rPr>
              <a:t>kurzfristige Trennung von den Eltern zulassen</a:t>
            </a:r>
          </a:p>
          <a:p>
            <a:pPr eaLnBrk="1" hangingPunct="1"/>
            <a:r>
              <a:rPr lang="de-DE" altLang="de-DE" sz="2400">
                <a:latin typeface="Comic Sans MS" panose="030F0702030302020204" pitchFamily="66" charset="0"/>
              </a:rPr>
              <a:t>sich alleine beschäftigen können</a:t>
            </a:r>
          </a:p>
          <a:p>
            <a:endParaRPr lang="de-DE" altLang="de-DE" sz="2400"/>
          </a:p>
        </p:txBody>
      </p:sp>
      <p:pic>
        <p:nvPicPr>
          <p:cNvPr id="23556" name="Picture 3">
            <a:extLst>
              <a:ext uri="{FF2B5EF4-FFF2-40B4-BE49-F238E27FC236}">
                <a16:creationId xmlns:a16="http://schemas.microsoft.com/office/drawing/2014/main" id="{033CD34F-59DE-E6CF-D22B-4F7F787845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263" y="1916113"/>
            <a:ext cx="3095625" cy="3159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el 1">
            <a:extLst>
              <a:ext uri="{FF2B5EF4-FFF2-40B4-BE49-F238E27FC236}">
                <a16:creationId xmlns:a16="http://schemas.microsoft.com/office/drawing/2014/main" id="{EB4ED607-9DF2-997E-2DD2-843015D3134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br>
              <a:rPr lang="de-DE" altLang="de-DE" b="1">
                <a:latin typeface="Comic Sans MS" panose="030F0702030302020204" pitchFamily="66" charset="0"/>
              </a:rPr>
            </a:br>
            <a:r>
              <a:rPr lang="de-DE" altLang="de-DE" b="1">
                <a:latin typeface="Comic Sans MS" panose="030F0702030302020204" pitchFamily="66" charset="0"/>
              </a:rPr>
              <a:t>Soziales Verhalten</a:t>
            </a:r>
            <a:br>
              <a:rPr lang="de-DE" altLang="de-DE" b="1">
                <a:latin typeface="Comic Sans MS" panose="030F0702030302020204" pitchFamily="66" charset="0"/>
              </a:rPr>
            </a:br>
            <a:endParaRPr lang="de-DE" altLang="de-DE"/>
          </a:p>
        </p:txBody>
      </p:sp>
      <p:sp>
        <p:nvSpPr>
          <p:cNvPr id="24579" name="Inhaltsplatzhalter 2">
            <a:extLst>
              <a:ext uri="{FF2B5EF4-FFF2-40B4-BE49-F238E27FC236}">
                <a16:creationId xmlns:a16="http://schemas.microsoft.com/office/drawing/2014/main" id="{5B509418-7333-DAD7-DC39-B4A619A49C2C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57200" y="1600200"/>
            <a:ext cx="3754438" cy="4525963"/>
          </a:xfrm>
        </p:spPr>
        <p:txBody>
          <a:bodyPr/>
          <a:lstStyle/>
          <a:p>
            <a:pPr eaLnBrk="1" hangingPunct="1"/>
            <a:r>
              <a:rPr lang="de-DE" altLang="de-DE" sz="2800">
                <a:latin typeface="Comic Sans MS" panose="030F0702030302020204" pitchFamily="66" charset="0"/>
              </a:rPr>
              <a:t>sich an Gesprächsregeln halten</a:t>
            </a:r>
          </a:p>
          <a:p>
            <a:pPr eaLnBrk="1" hangingPunct="1"/>
            <a:r>
              <a:rPr lang="de-DE" altLang="de-DE" sz="2800">
                <a:latin typeface="Comic Sans MS" panose="030F0702030302020204" pitchFamily="66" charset="0"/>
              </a:rPr>
              <a:t>Rücksicht auf andere nehmen</a:t>
            </a:r>
          </a:p>
          <a:p>
            <a:pPr eaLnBrk="1" hangingPunct="1"/>
            <a:r>
              <a:rPr lang="de-DE" altLang="de-DE" sz="2800">
                <a:latin typeface="Comic Sans MS" panose="030F0702030302020204" pitchFamily="66" charset="0"/>
              </a:rPr>
              <a:t>Konflikte gewaltfrei lösen</a:t>
            </a:r>
          </a:p>
          <a:p>
            <a:pPr eaLnBrk="1" hangingPunct="1"/>
            <a:r>
              <a:rPr lang="de-DE" altLang="de-DE" sz="2800">
                <a:latin typeface="Comic Sans MS" panose="030F0702030302020204" pitchFamily="66" charset="0"/>
              </a:rPr>
              <a:t>Spielregeln einhalten</a:t>
            </a:r>
          </a:p>
          <a:p>
            <a:endParaRPr lang="de-DE" altLang="de-DE"/>
          </a:p>
        </p:txBody>
      </p:sp>
      <p:pic>
        <p:nvPicPr>
          <p:cNvPr id="24580" name="Picture 2">
            <a:extLst>
              <a:ext uri="{FF2B5EF4-FFF2-40B4-BE49-F238E27FC236}">
                <a16:creationId xmlns:a16="http://schemas.microsoft.com/office/drawing/2014/main" id="{49518C58-813E-53C1-0136-B981179B95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538" y="1989138"/>
            <a:ext cx="3895725" cy="3448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el 1">
            <a:extLst>
              <a:ext uri="{FF2B5EF4-FFF2-40B4-BE49-F238E27FC236}">
                <a16:creationId xmlns:a16="http://schemas.microsoft.com/office/drawing/2014/main" id="{AC513136-3E02-DCC6-A78C-0AD60C77222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altLang="de-DE" b="1">
                <a:latin typeface="Comic Sans MS" panose="030F0702030302020204" pitchFamily="66" charset="0"/>
              </a:rPr>
              <a:t>Motorische Fähigkeiten</a:t>
            </a:r>
          </a:p>
        </p:txBody>
      </p:sp>
      <p:sp>
        <p:nvSpPr>
          <p:cNvPr id="25603" name="Inhaltsplatzhalter 2">
            <a:extLst>
              <a:ext uri="{FF2B5EF4-FFF2-40B4-BE49-F238E27FC236}">
                <a16:creationId xmlns:a16="http://schemas.microsoft.com/office/drawing/2014/main" id="{AC90B433-6B8E-800F-143C-DCE75BA4C79F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787900" y="1628775"/>
            <a:ext cx="4176713" cy="4525963"/>
          </a:xfrm>
        </p:spPr>
        <p:txBody>
          <a:bodyPr/>
          <a:lstStyle/>
          <a:p>
            <a:pPr eaLnBrk="1" hangingPunct="1"/>
            <a:r>
              <a:rPr lang="de-DE" altLang="de-DE">
                <a:latin typeface="Comic Sans MS" panose="030F0702030302020204" pitchFamily="66" charset="0"/>
              </a:rPr>
              <a:t>Umgang mit Stiften, Kleber, Schere etc.</a:t>
            </a:r>
          </a:p>
          <a:p>
            <a:pPr eaLnBrk="1" hangingPunct="1"/>
            <a:r>
              <a:rPr lang="de-DE" altLang="de-DE">
                <a:latin typeface="Comic Sans MS" panose="030F0702030302020204" pitchFamily="66" charset="0"/>
              </a:rPr>
              <a:t>den Namen schreiben können</a:t>
            </a:r>
          </a:p>
          <a:p>
            <a:pPr eaLnBrk="1" hangingPunct="1"/>
            <a:r>
              <a:rPr lang="de-DE" altLang="de-DE">
                <a:latin typeface="Comic Sans MS" panose="030F0702030302020204" pitchFamily="66" charset="0"/>
              </a:rPr>
              <a:t>balancieren, hüpfen, springen, werfen</a:t>
            </a:r>
          </a:p>
          <a:p>
            <a:endParaRPr lang="de-DE" altLang="de-DE"/>
          </a:p>
        </p:txBody>
      </p:sp>
      <p:pic>
        <p:nvPicPr>
          <p:cNvPr id="25604" name="Picture 2">
            <a:extLst>
              <a:ext uri="{FF2B5EF4-FFF2-40B4-BE49-F238E27FC236}">
                <a16:creationId xmlns:a16="http://schemas.microsoft.com/office/drawing/2014/main" id="{6A76604A-5080-2A81-8D61-78E6D7F0B3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6000" y="2133600"/>
            <a:ext cx="3484563" cy="3033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el 1">
            <a:extLst>
              <a:ext uri="{FF2B5EF4-FFF2-40B4-BE49-F238E27FC236}">
                <a16:creationId xmlns:a16="http://schemas.microsoft.com/office/drawing/2014/main" id="{06171EFE-8667-8B66-CA40-2418A224ABD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br>
              <a:rPr lang="de-DE" altLang="de-DE" b="1">
                <a:latin typeface="Comic Sans MS" panose="030F0702030302020204" pitchFamily="66" charset="0"/>
              </a:rPr>
            </a:br>
            <a:r>
              <a:rPr lang="de-DE" altLang="de-DE" b="1">
                <a:latin typeface="Comic Sans MS" panose="030F0702030302020204" pitchFamily="66" charset="0"/>
              </a:rPr>
              <a:t>Allgemeine Fähigkeiten</a:t>
            </a:r>
            <a:br>
              <a:rPr lang="de-DE" altLang="de-DE" b="1">
                <a:latin typeface="Comic Sans MS" panose="030F0702030302020204" pitchFamily="66" charset="0"/>
              </a:rPr>
            </a:br>
            <a:endParaRPr lang="de-DE" altLang="de-DE"/>
          </a:p>
        </p:txBody>
      </p:sp>
      <p:sp>
        <p:nvSpPr>
          <p:cNvPr id="26627" name="Inhaltsplatzhalter 2">
            <a:extLst>
              <a:ext uri="{FF2B5EF4-FFF2-40B4-BE49-F238E27FC236}">
                <a16:creationId xmlns:a16="http://schemas.microsoft.com/office/drawing/2014/main" id="{0E00362D-7243-1BD0-2BBE-B9F04E9C179C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57200" y="1600200"/>
            <a:ext cx="4402138" cy="4525963"/>
          </a:xfrm>
        </p:spPr>
        <p:txBody>
          <a:bodyPr/>
          <a:lstStyle/>
          <a:p>
            <a:pPr eaLnBrk="1" hangingPunct="1"/>
            <a:r>
              <a:rPr lang="de-DE" altLang="de-DE" sz="2400">
                <a:latin typeface="Comic Sans MS" panose="030F0702030302020204" pitchFamily="66" charset="0"/>
              </a:rPr>
              <a:t>Name, Adresse, Tel.-Nr. kennen</a:t>
            </a:r>
          </a:p>
          <a:p>
            <a:pPr eaLnBrk="1" hangingPunct="1"/>
            <a:r>
              <a:rPr lang="de-DE" altLang="de-DE" sz="2400">
                <a:latin typeface="Comic Sans MS" panose="030F0702030302020204" pitchFamily="66" charset="0"/>
              </a:rPr>
              <a:t>sich auf etwas konzentrieren können</a:t>
            </a:r>
          </a:p>
          <a:p>
            <a:pPr eaLnBrk="1" hangingPunct="1"/>
            <a:r>
              <a:rPr lang="de-DE" altLang="de-DE" sz="2400">
                <a:latin typeface="Comic Sans MS" panose="030F0702030302020204" pitchFamily="66" charset="0"/>
              </a:rPr>
              <a:t>eine Arbeit beenden, auch wenn es keinen Spaß mehr macht.</a:t>
            </a:r>
          </a:p>
          <a:p>
            <a:pPr eaLnBrk="1" hangingPunct="1"/>
            <a:r>
              <a:rPr lang="de-DE" altLang="de-DE" sz="2400">
                <a:latin typeface="Comic Sans MS" panose="030F0702030302020204" pitchFamily="66" charset="0"/>
              </a:rPr>
              <a:t>Pflichten alleine erfüllen können</a:t>
            </a:r>
          </a:p>
          <a:p>
            <a:pPr eaLnBrk="1" hangingPunct="1"/>
            <a:r>
              <a:rPr lang="de-DE" altLang="de-DE" sz="2400">
                <a:latin typeface="Comic Sans MS" panose="030F0702030302020204" pitchFamily="66" charset="0"/>
              </a:rPr>
              <a:t>Schulweg alleine gehen  können</a:t>
            </a:r>
          </a:p>
          <a:p>
            <a:endParaRPr lang="de-DE" altLang="de-DE"/>
          </a:p>
        </p:txBody>
      </p:sp>
      <p:pic>
        <p:nvPicPr>
          <p:cNvPr id="26628" name="Picture 2">
            <a:extLst>
              <a:ext uri="{FF2B5EF4-FFF2-40B4-BE49-F238E27FC236}">
                <a16:creationId xmlns:a16="http://schemas.microsoft.com/office/drawing/2014/main" id="{334F1AA9-AEE1-ACBA-FA60-FFD16E2F4B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3800" y="1963738"/>
            <a:ext cx="3600450" cy="3432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>
            <a:extLst>
              <a:ext uri="{FF2B5EF4-FFF2-40B4-BE49-F238E27FC236}">
                <a16:creationId xmlns:a16="http://schemas.microsoft.com/office/drawing/2014/main" id="{40D27DD5-9175-2A98-CFCE-7E373086F16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33400" y="1066800"/>
            <a:ext cx="7924800" cy="4343400"/>
          </a:xfrm>
        </p:spPr>
        <p:txBody>
          <a:bodyPr/>
          <a:lstStyle/>
          <a:p>
            <a:pPr eaLnBrk="1" hangingPunct="1"/>
            <a:r>
              <a:rPr lang="de-DE" altLang="de-DE" sz="6000" b="1">
                <a:latin typeface="Comic Sans MS" panose="030F0702030302020204" pitchFamily="66" charset="0"/>
              </a:rPr>
              <a:t>Wie kann ich meinem Kind helfen?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8A21C3C6-6FF8-852B-6CC4-508EADF052F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5288" y="620713"/>
            <a:ext cx="8229600" cy="5832475"/>
          </a:xfrm>
        </p:spPr>
        <p:txBody>
          <a:bodyPr/>
          <a:lstStyle/>
          <a:p>
            <a:pPr>
              <a:defRPr/>
            </a:pPr>
            <a:r>
              <a:rPr lang="de-DE" altLang="de-DE" sz="2800" dirty="0">
                <a:latin typeface="Comic Sans MS" pitchFamily="66" charset="0"/>
              </a:rPr>
              <a:t>Beschäftigen Sie sich mit Ihrem Kind: erzählen, spielen, Spaziergänge, Bilderbücher...</a:t>
            </a:r>
          </a:p>
          <a:p>
            <a:pPr marL="0" indent="0">
              <a:buFontTx/>
              <a:buNone/>
              <a:defRPr/>
            </a:pPr>
            <a:endParaRPr lang="de-DE" altLang="de-DE" sz="2800" dirty="0">
              <a:latin typeface="Comic Sans MS" pitchFamily="66" charset="0"/>
            </a:endParaRPr>
          </a:p>
          <a:p>
            <a:pPr>
              <a:defRPr/>
            </a:pPr>
            <a:r>
              <a:rPr lang="de-DE" altLang="de-DE" sz="2800" dirty="0">
                <a:latin typeface="Comic Sans MS" pitchFamily="66" charset="0"/>
              </a:rPr>
              <a:t>Wahrnehmung von Pflichten und Verantwortung übertragen durch </a:t>
            </a:r>
          </a:p>
          <a:p>
            <a:pPr marL="0" indent="0">
              <a:buFontTx/>
              <a:buNone/>
              <a:defRPr/>
            </a:pPr>
            <a:r>
              <a:rPr lang="de-DE" altLang="de-DE" sz="2800" dirty="0">
                <a:latin typeface="Comic Sans MS" pitchFamily="66" charset="0"/>
              </a:rPr>
              <a:t>   kleinere Aufgaben</a:t>
            </a:r>
          </a:p>
          <a:p>
            <a:pPr marL="0" indent="0">
              <a:buFontTx/>
              <a:buNone/>
              <a:defRPr/>
            </a:pPr>
            <a:endParaRPr lang="de-DE" altLang="de-DE" sz="2800" dirty="0">
              <a:latin typeface="Comic Sans MS" pitchFamily="66" charset="0"/>
            </a:endParaRPr>
          </a:p>
          <a:p>
            <a:pPr>
              <a:defRPr/>
            </a:pPr>
            <a:r>
              <a:rPr lang="de-DE" altLang="de-DE" sz="2800" b="1" u="sng" dirty="0">
                <a:latin typeface="Comic Sans MS" pitchFamily="66" charset="0"/>
              </a:rPr>
              <a:t>Grenzen setzen, Regeln konsequent einhalten</a:t>
            </a:r>
          </a:p>
          <a:p>
            <a:pPr marL="0" indent="0">
              <a:buFontTx/>
              <a:buNone/>
              <a:defRPr/>
            </a:pPr>
            <a:endParaRPr lang="de-DE" altLang="de-DE" sz="2800" dirty="0">
              <a:latin typeface="Comic Sans MS" pitchFamily="66" charset="0"/>
            </a:endParaRPr>
          </a:p>
          <a:p>
            <a:pPr marL="0" indent="0">
              <a:buFontTx/>
              <a:buNone/>
              <a:defRPr/>
            </a:pPr>
            <a:endParaRPr lang="de-DE" altLang="de-DE" sz="2800" dirty="0">
              <a:latin typeface="Comic Sans MS" pitchFamily="66" charset="0"/>
            </a:endParaRPr>
          </a:p>
          <a:p>
            <a:pPr>
              <a:defRPr/>
            </a:pPr>
            <a:endParaRPr lang="de-DE" altLang="de-DE" dirty="0">
              <a:latin typeface="Comic Sans MS" pitchFamily="66" charset="0"/>
            </a:endParaRPr>
          </a:p>
          <a:p>
            <a:pPr>
              <a:defRPr/>
            </a:pPr>
            <a:endParaRPr lang="de-DE" altLang="de-DE" dirty="0">
              <a:latin typeface="Comic Sans MS" pitchFamily="66" charset="0"/>
            </a:endParaRPr>
          </a:p>
          <a:p>
            <a:pPr>
              <a:defRPr/>
            </a:pPr>
            <a:endParaRPr lang="de-DE" dirty="0"/>
          </a:p>
        </p:txBody>
      </p:sp>
      <p:pic>
        <p:nvPicPr>
          <p:cNvPr id="28675" name="Picture 4" descr="Würfel">
            <a:extLst>
              <a:ext uri="{FF2B5EF4-FFF2-40B4-BE49-F238E27FC236}">
                <a16:creationId xmlns:a16="http://schemas.microsoft.com/office/drawing/2014/main" id="{BEDC78B1-D6BA-0865-19E1-D1A243C88A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5825" y="836613"/>
            <a:ext cx="985838" cy="738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76" name="Picture 6" descr="http://www.orgenda.de/img/newsletter/DAILY/2010/0921.gif">
            <a:extLst>
              <a:ext uri="{FF2B5EF4-FFF2-40B4-BE49-F238E27FC236}">
                <a16:creationId xmlns:a16="http://schemas.microsoft.com/office/drawing/2014/main" id="{036602DC-8715-28C3-30DB-5FDFB922C4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588" y="2708275"/>
            <a:ext cx="1684337" cy="1158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77" name="Picture 2" descr="Stop">
            <a:extLst>
              <a:ext uri="{FF2B5EF4-FFF2-40B4-BE49-F238E27FC236}">
                <a16:creationId xmlns:a16="http://schemas.microsoft.com/office/drawing/2014/main" id="{B32A9558-D4BE-F0B3-7B18-2A079D4ED3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838" y="4941888"/>
            <a:ext cx="1535112" cy="1176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0D6B951E-72D5-E685-C540-94FD8DAFA06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8313" y="765175"/>
            <a:ext cx="8229600" cy="5184775"/>
          </a:xfrm>
        </p:spPr>
        <p:txBody>
          <a:bodyPr/>
          <a:lstStyle/>
          <a:p>
            <a:pPr>
              <a:defRPr/>
            </a:pPr>
            <a:r>
              <a:rPr lang="de-DE" sz="2800" dirty="0">
                <a:latin typeface="Comic Sans MS" pitchFamily="66" charset="0"/>
              </a:rPr>
              <a:t>Selbstständigkeit unterstützen: Hilfe zur Selbsthilfe</a:t>
            </a:r>
          </a:p>
          <a:p>
            <a:pPr marL="0" indent="0">
              <a:buFontTx/>
              <a:buNone/>
              <a:defRPr/>
            </a:pPr>
            <a:endParaRPr lang="de-DE" sz="2800" dirty="0">
              <a:latin typeface="Comic Sans MS" pitchFamily="66" charset="0"/>
            </a:endParaRPr>
          </a:p>
          <a:p>
            <a:pPr marL="0" indent="0">
              <a:buFontTx/>
              <a:buNone/>
              <a:defRPr/>
            </a:pPr>
            <a:endParaRPr lang="de-DE" sz="2800" dirty="0">
              <a:latin typeface="Comic Sans MS" pitchFamily="66" charset="0"/>
            </a:endParaRPr>
          </a:p>
          <a:p>
            <a:pPr>
              <a:defRPr/>
            </a:pPr>
            <a:r>
              <a:rPr lang="de-DE" sz="2800" dirty="0">
                <a:latin typeface="Comic Sans MS" pitchFamily="66" charset="0"/>
              </a:rPr>
              <a:t>den Schulweg gemeinsam gehen</a:t>
            </a:r>
          </a:p>
          <a:p>
            <a:pPr marL="0" indent="0">
              <a:buFontTx/>
              <a:buNone/>
              <a:defRPr/>
            </a:pPr>
            <a:endParaRPr lang="de-DE" sz="2800" dirty="0">
              <a:latin typeface="Comic Sans MS" pitchFamily="66" charset="0"/>
            </a:endParaRPr>
          </a:p>
          <a:p>
            <a:pPr>
              <a:defRPr/>
            </a:pPr>
            <a:r>
              <a:rPr lang="de-DE" sz="2800" dirty="0">
                <a:latin typeface="Comic Sans MS" pitchFamily="66" charset="0"/>
              </a:rPr>
              <a:t>Wichtige schulische Termine wahrnehmen: Anmeldung, Einschulung, Elternabend</a:t>
            </a:r>
          </a:p>
          <a:p>
            <a:pPr>
              <a:defRPr/>
            </a:pPr>
            <a:endParaRPr lang="de-DE" dirty="0"/>
          </a:p>
          <a:p>
            <a:pPr marL="0" indent="0">
              <a:buFontTx/>
              <a:buNone/>
              <a:defRPr/>
            </a:pPr>
            <a:endParaRPr lang="de-DE" dirty="0"/>
          </a:p>
        </p:txBody>
      </p:sp>
      <p:pic>
        <p:nvPicPr>
          <p:cNvPr id="29699" name="Grafik 6" descr="http://www.familienergo.de/files/konzept/wertschaetzende-interaktionen.jpg">
            <a:extLst>
              <a:ext uri="{FF2B5EF4-FFF2-40B4-BE49-F238E27FC236}">
                <a16:creationId xmlns:a16="http://schemas.microsoft.com/office/drawing/2014/main" id="{D03EB6F6-88F7-362C-147D-2411ECDF44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6100" y="1196975"/>
            <a:ext cx="1863725" cy="1392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0" name="Grafik 7" descr="http://igsbramsche.de/wp-content/uploads/2015/09/Elternabend-296x300.png">
            <a:extLst>
              <a:ext uri="{FF2B5EF4-FFF2-40B4-BE49-F238E27FC236}">
                <a16:creationId xmlns:a16="http://schemas.microsoft.com/office/drawing/2014/main" id="{DE37223B-DC49-118A-E6A4-A7DFDE50F7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422643">
            <a:off x="6832600" y="4208463"/>
            <a:ext cx="1697038" cy="1573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4">
            <a:extLst>
              <a:ext uri="{FF2B5EF4-FFF2-40B4-BE49-F238E27FC236}">
                <a16:creationId xmlns:a16="http://schemas.microsoft.com/office/drawing/2014/main" id="{AB72DD4C-9EE7-4198-0638-F6B65761A27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1822" t="17636" r="17212" b="5040"/>
          <a:stretch/>
        </p:blipFill>
        <p:spPr>
          <a:xfrm>
            <a:off x="251520" y="451121"/>
            <a:ext cx="8784975" cy="5714183"/>
          </a:xfrm>
          <a:prstGeom prst="rect">
            <a:avLst/>
          </a:prstGeom>
        </p:spPr>
      </p:pic>
      <p:sp>
        <p:nvSpPr>
          <p:cNvPr id="6" name="Textfeld 5">
            <a:extLst>
              <a:ext uri="{FF2B5EF4-FFF2-40B4-BE49-F238E27FC236}">
                <a16:creationId xmlns:a16="http://schemas.microsoft.com/office/drawing/2014/main" id="{0594529D-C82C-E903-E841-CFA799B2B0FF}"/>
              </a:ext>
            </a:extLst>
          </p:cNvPr>
          <p:cNvSpPr txBox="1"/>
          <p:nvPr/>
        </p:nvSpPr>
        <p:spPr>
          <a:xfrm>
            <a:off x="3635895" y="836712"/>
            <a:ext cx="2736304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de-DE" dirty="0"/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709F67AA-4300-E7AC-CD49-2D8E1CA70864}"/>
              </a:ext>
            </a:extLst>
          </p:cNvPr>
          <p:cNvSpPr txBox="1"/>
          <p:nvPr/>
        </p:nvSpPr>
        <p:spPr>
          <a:xfrm>
            <a:off x="539552" y="1134036"/>
            <a:ext cx="5544616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de-DE" dirty="0"/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19D97397-1710-7604-5ED7-5D394BC8D7A4}"/>
              </a:ext>
            </a:extLst>
          </p:cNvPr>
          <p:cNvSpPr txBox="1"/>
          <p:nvPr/>
        </p:nvSpPr>
        <p:spPr>
          <a:xfrm>
            <a:off x="2699792" y="764704"/>
            <a:ext cx="1008112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de-DE" dirty="0"/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B065B111-3467-4A44-776E-A122234F7F06}"/>
              </a:ext>
            </a:extLst>
          </p:cNvPr>
          <p:cNvSpPr txBox="1"/>
          <p:nvPr/>
        </p:nvSpPr>
        <p:spPr>
          <a:xfrm>
            <a:off x="395536" y="451121"/>
            <a:ext cx="3168352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de-DE" dirty="0"/>
              <a:t>Beispiel eines Stundenplans der Klassenstufe 1</a:t>
            </a:r>
          </a:p>
        </p:txBody>
      </p:sp>
    </p:spTree>
    <p:extLst>
      <p:ext uri="{BB962C8B-B14F-4D97-AF65-F5344CB8AC3E}">
        <p14:creationId xmlns:p14="http://schemas.microsoft.com/office/powerpoint/2010/main" val="275821455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itel 1">
            <a:extLst>
              <a:ext uri="{FF2B5EF4-FFF2-40B4-BE49-F238E27FC236}">
                <a16:creationId xmlns:a16="http://schemas.microsoft.com/office/drawing/2014/main" id="{F05FDC8D-AA47-DA66-D7CA-17734C92CFB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DE" altLang="de-DE" sz="4000" b="1" u="sng">
                <a:latin typeface="Comic Sans MS" panose="030F0702030302020204" pitchFamily="66" charset="0"/>
              </a:rPr>
              <a:t>Termine</a:t>
            </a:r>
          </a:p>
        </p:txBody>
      </p:sp>
      <p:sp>
        <p:nvSpPr>
          <p:cNvPr id="31747" name="Inhaltsplatzhalter 2">
            <a:extLst>
              <a:ext uri="{FF2B5EF4-FFF2-40B4-BE49-F238E27FC236}">
                <a16:creationId xmlns:a16="http://schemas.microsoft.com/office/drawing/2014/main" id="{EC35C3A2-DE35-43FE-A5E9-A19CEF74C5EC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539750" y="1773238"/>
            <a:ext cx="8229600" cy="3124200"/>
          </a:xfrm>
        </p:spPr>
        <p:txBody>
          <a:bodyPr/>
          <a:lstStyle/>
          <a:p>
            <a:pPr eaLnBrk="1" hangingPunct="1">
              <a:defRPr/>
            </a:pPr>
            <a:r>
              <a:rPr lang="de-DE" altLang="de-DE" sz="2800" dirty="0">
                <a:latin typeface="Comic Sans MS" panose="030F0702030302020204" pitchFamily="66" charset="0"/>
              </a:rPr>
              <a:t>Über die Schulanmeldung werden Sie rechtzeitig  postalisch informiert.</a:t>
            </a:r>
          </a:p>
          <a:p>
            <a:pPr eaLnBrk="1" hangingPunct="1">
              <a:defRPr/>
            </a:pPr>
            <a:endParaRPr lang="de-DE" altLang="de-DE" sz="2800" dirty="0">
              <a:latin typeface="Comic Sans MS" panose="030F0702030302020204" pitchFamily="66" charset="0"/>
            </a:endParaRPr>
          </a:p>
          <a:p>
            <a:pPr eaLnBrk="1" hangingPunct="1">
              <a:defRPr/>
            </a:pPr>
            <a:r>
              <a:rPr lang="de-DE" altLang="de-DE" sz="2800" dirty="0">
                <a:latin typeface="Comic Sans MS" panose="030F0702030302020204" pitchFamily="66" charset="0"/>
              </a:rPr>
              <a:t>1. Elternabend: Dienstag, 12.09.2023</a:t>
            </a:r>
          </a:p>
          <a:p>
            <a:pPr eaLnBrk="1" hangingPunct="1">
              <a:defRPr/>
            </a:pPr>
            <a:endParaRPr lang="de-DE" altLang="de-DE" sz="2800" dirty="0">
              <a:latin typeface="Comic Sans MS" panose="030F0702030302020204" pitchFamily="66" charset="0"/>
            </a:endParaRPr>
          </a:p>
          <a:p>
            <a:pPr eaLnBrk="1" hangingPunct="1">
              <a:defRPr/>
            </a:pPr>
            <a:r>
              <a:rPr lang="de-DE" altLang="de-DE" sz="2800" dirty="0">
                <a:latin typeface="Comic Sans MS" panose="030F0702030302020204" pitchFamily="66" charset="0"/>
              </a:rPr>
              <a:t>Einschulung: Samstag, 16.09.2023</a:t>
            </a:r>
          </a:p>
          <a:p>
            <a:pPr marL="0" indent="0" eaLnBrk="1" hangingPunct="1">
              <a:buNone/>
              <a:defRPr/>
            </a:pPr>
            <a:endParaRPr lang="de-DE" altLang="de-DE" sz="2800" dirty="0">
              <a:latin typeface="Comic Sans MS" panose="030F0702030302020204" pitchFamily="66" charset="0"/>
            </a:endParaRPr>
          </a:p>
          <a:p>
            <a:pPr marL="0" indent="0" eaLnBrk="1" hangingPunct="1">
              <a:buFontTx/>
              <a:buNone/>
              <a:defRPr/>
            </a:pPr>
            <a:endParaRPr lang="de-DE" altLang="de-DE" sz="2800" dirty="0">
              <a:latin typeface="Comic Sans MS" panose="030F0702030302020204" pitchFamily="66" charset="0"/>
            </a:endParaRPr>
          </a:p>
          <a:p>
            <a:pPr eaLnBrk="1" hangingPunct="1">
              <a:defRPr/>
            </a:pPr>
            <a:r>
              <a:rPr lang="de-DE" altLang="de-DE" sz="2800" dirty="0">
                <a:latin typeface="Comic Sans MS" panose="030F0702030302020204" pitchFamily="66" charset="0"/>
              </a:rPr>
              <a:t>Homepage: www.almenhofschule.de</a:t>
            </a:r>
          </a:p>
          <a:p>
            <a:pPr eaLnBrk="1" hangingPunct="1">
              <a:defRPr/>
            </a:pPr>
            <a:endParaRPr lang="de-DE" altLang="de-DE" dirty="0">
              <a:latin typeface="Comic Sans MS" panose="030F0702030302020204" pitchFamily="66" charset="0"/>
            </a:endParaRPr>
          </a:p>
        </p:txBody>
      </p:sp>
      <p:pic>
        <p:nvPicPr>
          <p:cNvPr id="30724" name="Picture 2" descr="http://www.schule-im-bergmannsfeld.essen.de/media/Termine.bmp">
            <a:extLst>
              <a:ext uri="{FF2B5EF4-FFF2-40B4-BE49-F238E27FC236}">
                <a16:creationId xmlns:a16="http://schemas.microsoft.com/office/drawing/2014/main" id="{CA07FB90-9D03-AE20-5794-D208D7129B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59575" y="5253038"/>
            <a:ext cx="2405063" cy="159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itel 1">
            <a:extLst>
              <a:ext uri="{FF2B5EF4-FFF2-40B4-BE49-F238E27FC236}">
                <a16:creationId xmlns:a16="http://schemas.microsoft.com/office/drawing/2014/main" id="{B93D2D92-0AC3-CD98-F466-E0A4FB9BCC2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de-DE" altLang="de-DE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A05EC7EA-6DE5-BB07-EE17-78160005810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de-DE" dirty="0"/>
              <a:t>NEU:</a:t>
            </a:r>
          </a:p>
          <a:p>
            <a:pPr>
              <a:defRPr/>
            </a:pPr>
            <a:r>
              <a:rPr lang="de-DE" sz="2800" dirty="0"/>
              <a:t>Masernschutzgesetz ab 1.3.2020</a:t>
            </a:r>
          </a:p>
          <a:p>
            <a:pPr>
              <a:defRPr/>
            </a:pPr>
            <a:r>
              <a:rPr lang="de-DE" sz="2800" dirty="0"/>
              <a:t>Gesetz sieht vor, dass der Impfstatus gegen Masern überprüft und vor Aufnahme in eine Schule nachgewiesen werden muss!</a:t>
            </a:r>
          </a:p>
          <a:p>
            <a:pPr>
              <a:defRPr/>
            </a:pPr>
            <a:endParaRPr lang="de-DE" sz="2800" dirty="0"/>
          </a:p>
          <a:p>
            <a:pPr>
              <a:defRPr/>
            </a:pPr>
            <a:r>
              <a:rPr lang="de-DE" dirty="0"/>
              <a:t>NACHWEIS ÜBER MASERNIMPFUNG</a:t>
            </a:r>
          </a:p>
          <a:p>
            <a:pPr marL="0" indent="0">
              <a:buFontTx/>
              <a:buNone/>
              <a:defRPr/>
            </a:pPr>
            <a:endParaRPr lang="de-DE" sz="2800" dirty="0"/>
          </a:p>
          <a:p>
            <a:pPr marL="0" indent="0">
              <a:buFontTx/>
              <a:buNone/>
              <a:defRPr/>
            </a:pPr>
            <a:r>
              <a:rPr lang="de-DE" dirty="0"/>
              <a:t> weitere Infos</a:t>
            </a:r>
            <a:r>
              <a:rPr lang="de-DE"/>
              <a:t>: www.impfen-info.de</a:t>
            </a:r>
            <a:endParaRPr lang="de-DE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>
            <a:extLst>
              <a:ext uri="{FF2B5EF4-FFF2-40B4-BE49-F238E27FC236}">
                <a16:creationId xmlns:a16="http://schemas.microsoft.com/office/drawing/2014/main" id="{9E7CAAD6-9D5B-14AA-63B1-101AB1ADB09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38200" y="914400"/>
            <a:ext cx="7772400" cy="3429000"/>
          </a:xfrm>
        </p:spPr>
        <p:txBody>
          <a:bodyPr/>
          <a:lstStyle/>
          <a:p>
            <a:pPr eaLnBrk="1" hangingPunct="1"/>
            <a:br>
              <a:rPr lang="de-DE" altLang="de-DE" sz="6000" b="1">
                <a:latin typeface="Comic Sans MS" panose="030F0702030302020204" pitchFamily="66" charset="0"/>
              </a:rPr>
            </a:br>
            <a:r>
              <a:rPr lang="de-DE" altLang="de-DE" sz="6000" b="1">
                <a:latin typeface="Comic Sans MS" panose="030F0702030302020204" pitchFamily="66" charset="0"/>
              </a:rPr>
              <a:t>Wann ist der richtige Zeitpunkt ?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7D4FEA7-C8ED-4403-BBE9-B8796A52A7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Bitte bringen Sie :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7AB89EAE-BD81-4FFB-AC27-D18D44E772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83162"/>
          </a:xfrm>
        </p:spPr>
        <p:txBody>
          <a:bodyPr/>
          <a:lstStyle/>
          <a:p>
            <a:r>
              <a:rPr lang="de-DE" dirty="0"/>
              <a:t>Ihr Kind</a:t>
            </a:r>
          </a:p>
          <a:p>
            <a:r>
              <a:rPr lang="de-DE" dirty="0"/>
              <a:t>Die Geburtsurkunde</a:t>
            </a:r>
          </a:p>
          <a:p>
            <a:r>
              <a:rPr lang="de-DE" dirty="0"/>
              <a:t>Den Nachweis der Religionszugehörigkeit/Taufnachweis</a:t>
            </a:r>
          </a:p>
          <a:p>
            <a:r>
              <a:rPr lang="de-DE" dirty="0"/>
              <a:t>Den Rückmeldebogen der ESU1/Nachweis Masernimpfung/wenn nicht </a:t>
            </a:r>
            <a:r>
              <a:rPr lang="de-DE"/>
              <a:t>vorhanden - Impfpass</a:t>
            </a:r>
            <a:endParaRPr lang="de-DE" dirty="0"/>
          </a:p>
          <a:p>
            <a:r>
              <a:rPr lang="de-DE" dirty="0"/>
              <a:t>Bei Alleinerziehenden den Nachweis der Sorgeberechtigung</a:t>
            </a:r>
          </a:p>
        </p:txBody>
      </p:sp>
    </p:spTree>
    <p:extLst>
      <p:ext uri="{BB962C8B-B14F-4D97-AF65-F5344CB8AC3E}">
        <p14:creationId xmlns:p14="http://schemas.microsoft.com/office/powerpoint/2010/main" val="261218239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el 1">
            <a:extLst>
              <a:ext uri="{FF2B5EF4-FFF2-40B4-BE49-F238E27FC236}">
                <a16:creationId xmlns:a16="http://schemas.microsoft.com/office/drawing/2014/main" id="{C6FD64C6-6A28-3FBC-43CB-41D85960C61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altLang="de-DE" sz="4000" u="sng">
                <a:latin typeface="Comic Sans MS" panose="030F0702030302020204" pitchFamily="66" charset="0"/>
              </a:rPr>
              <a:t>Stichtagsregelung</a:t>
            </a:r>
            <a:endParaRPr lang="de-DE" altLang="de-DE" sz="4000" u="sng"/>
          </a:p>
        </p:txBody>
      </p:sp>
      <p:sp>
        <p:nvSpPr>
          <p:cNvPr id="4" name="Rechteck 3">
            <a:extLst>
              <a:ext uri="{FF2B5EF4-FFF2-40B4-BE49-F238E27FC236}">
                <a16:creationId xmlns:a16="http://schemas.microsoft.com/office/drawing/2014/main" id="{D8DA6CC9-0FB5-9912-517C-C1A68D5C63D4}"/>
              </a:ext>
            </a:extLst>
          </p:cNvPr>
          <p:cNvSpPr/>
          <p:nvPr/>
        </p:nvSpPr>
        <p:spPr>
          <a:xfrm>
            <a:off x="684213" y="1773238"/>
            <a:ext cx="8135937" cy="4524315"/>
          </a:xfrm>
          <a:prstGeom prst="rect">
            <a:avLst/>
          </a:prstGeom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90000"/>
              </a:lnSpc>
              <a:defRPr/>
            </a:pPr>
            <a:r>
              <a:rPr lang="de-DE" altLang="de-DE" sz="2000" b="1" dirty="0">
                <a:latin typeface="Comic Sans MS" pitchFamily="66" charset="0"/>
                <a:cs typeface="Arial" charset="0"/>
              </a:rPr>
              <a:t>Wenn mein Kind 6 Jahre alt </a:t>
            </a:r>
          </a:p>
          <a:p>
            <a:pPr eaLnBrk="1" hangingPunct="1">
              <a:lnSpc>
                <a:spcPct val="90000"/>
              </a:lnSpc>
              <a:defRPr/>
            </a:pPr>
            <a:endParaRPr lang="de-DE" altLang="de-DE" sz="2000" dirty="0">
              <a:latin typeface="Comic Sans MS" pitchFamily="66" charset="0"/>
              <a:cs typeface="Arial" charset="0"/>
            </a:endParaRPr>
          </a:p>
          <a:p>
            <a:pPr marL="457200" lvl="1" indent="0" eaLnBrk="1" hangingPunct="1">
              <a:lnSpc>
                <a:spcPct val="90000"/>
              </a:lnSpc>
              <a:defRPr/>
            </a:pPr>
            <a:r>
              <a:rPr lang="de-DE" altLang="de-DE" sz="2000" dirty="0">
                <a:latin typeface="Comic Sans MS" pitchFamily="66" charset="0"/>
                <a:cs typeface="Arial" charset="0"/>
              </a:rPr>
              <a:t>Stichtag zum Schuljahr 2023/2024 ist der 30. Juni 2017</a:t>
            </a:r>
          </a:p>
          <a:p>
            <a:pPr marL="457200" lvl="1" indent="0" eaLnBrk="1" hangingPunct="1">
              <a:lnSpc>
                <a:spcPct val="90000"/>
              </a:lnSpc>
              <a:defRPr/>
            </a:pPr>
            <a:endParaRPr lang="de-DE" altLang="de-DE" sz="2000" dirty="0">
              <a:latin typeface="Comic Sans MS" pitchFamily="66" charset="0"/>
              <a:cs typeface="Arial" charset="0"/>
            </a:endParaRPr>
          </a:p>
          <a:p>
            <a:pPr lvl="1" eaLnBrk="1" hangingPunct="1">
              <a:lnSpc>
                <a:spcPct val="90000"/>
              </a:lnSpc>
              <a:buFont typeface="Arial" charset="0"/>
              <a:buChar char="•"/>
              <a:defRPr/>
            </a:pPr>
            <a:endParaRPr lang="de-DE" altLang="de-DE" sz="2000" dirty="0">
              <a:latin typeface="Comic Sans MS" pitchFamily="66" charset="0"/>
              <a:cs typeface="Arial" charset="0"/>
            </a:endParaRPr>
          </a:p>
          <a:p>
            <a:pPr marL="457200" lvl="1" indent="0" eaLnBrk="1" hangingPunct="1">
              <a:lnSpc>
                <a:spcPct val="90000"/>
              </a:lnSpc>
              <a:defRPr/>
            </a:pPr>
            <a:r>
              <a:rPr lang="de-DE" altLang="de-DE" sz="2000" dirty="0">
                <a:latin typeface="Comic Sans MS" pitchFamily="66" charset="0"/>
                <a:cs typeface="Arial" charset="0"/>
              </a:rPr>
              <a:t>„Kann-Kinder“</a:t>
            </a:r>
          </a:p>
          <a:p>
            <a:pPr marL="457200" lvl="1" indent="0" eaLnBrk="1" hangingPunct="1">
              <a:lnSpc>
                <a:spcPct val="90000"/>
              </a:lnSpc>
              <a:defRPr/>
            </a:pPr>
            <a:endParaRPr lang="de-DE" altLang="de-DE" sz="2000" dirty="0">
              <a:latin typeface="Comic Sans MS" pitchFamily="66" charset="0"/>
              <a:cs typeface="Arial" charset="0"/>
            </a:endParaRPr>
          </a:p>
          <a:p>
            <a:pPr marL="457200" lvl="1" indent="0" eaLnBrk="1" hangingPunct="1">
              <a:lnSpc>
                <a:spcPct val="90000"/>
              </a:lnSpc>
              <a:defRPr/>
            </a:pPr>
            <a:r>
              <a:rPr lang="de-DE" altLang="de-DE" sz="2000" dirty="0">
                <a:latin typeface="Comic Sans MS" pitchFamily="66" charset="0"/>
                <a:cs typeface="Arial" charset="0"/>
              </a:rPr>
              <a:t>Als Kann-Kinder zählen Kinder, die nach dem  1. Juli 2017</a:t>
            </a:r>
          </a:p>
          <a:p>
            <a:pPr marL="457200" lvl="1" indent="0" eaLnBrk="1" hangingPunct="1">
              <a:lnSpc>
                <a:spcPct val="90000"/>
              </a:lnSpc>
              <a:defRPr/>
            </a:pPr>
            <a:endParaRPr lang="de-DE" altLang="de-DE" sz="2000" dirty="0">
              <a:latin typeface="Comic Sans MS" pitchFamily="66" charset="0"/>
              <a:cs typeface="Arial" charset="0"/>
            </a:endParaRPr>
          </a:p>
          <a:p>
            <a:pPr marL="457200" lvl="1" indent="0" eaLnBrk="1" hangingPunct="1">
              <a:lnSpc>
                <a:spcPct val="90000"/>
              </a:lnSpc>
              <a:defRPr/>
            </a:pPr>
            <a:r>
              <a:rPr lang="de-DE" altLang="de-DE" sz="2000" dirty="0">
                <a:latin typeface="Comic Sans MS" pitchFamily="66" charset="0"/>
                <a:cs typeface="Arial" charset="0"/>
              </a:rPr>
              <a:t>geboren wurden.</a:t>
            </a:r>
          </a:p>
          <a:p>
            <a:pPr marL="457200" lvl="1" indent="0" eaLnBrk="1" hangingPunct="1">
              <a:lnSpc>
                <a:spcPct val="90000"/>
              </a:lnSpc>
              <a:defRPr/>
            </a:pPr>
            <a:endParaRPr lang="de-DE" altLang="de-DE" sz="2000" dirty="0">
              <a:latin typeface="Comic Sans MS" pitchFamily="66" charset="0"/>
              <a:cs typeface="Arial" charset="0"/>
            </a:endParaRPr>
          </a:p>
          <a:p>
            <a:pPr marL="457200" lvl="1" indent="0" eaLnBrk="1" hangingPunct="1">
              <a:lnSpc>
                <a:spcPct val="90000"/>
              </a:lnSpc>
              <a:defRPr/>
            </a:pPr>
            <a:endParaRPr lang="de-DE" altLang="de-DE" sz="2000" dirty="0">
              <a:latin typeface="Comic Sans MS" pitchFamily="66" charset="0"/>
              <a:cs typeface="Arial" charset="0"/>
            </a:endParaRPr>
          </a:p>
          <a:p>
            <a:pPr marL="457200" lvl="1" indent="0" eaLnBrk="1" hangingPunct="1">
              <a:lnSpc>
                <a:spcPct val="90000"/>
              </a:lnSpc>
              <a:defRPr/>
            </a:pPr>
            <a:endParaRPr lang="de-DE" altLang="de-DE" sz="2000" dirty="0">
              <a:latin typeface="Comic Sans MS" pitchFamily="66" charset="0"/>
              <a:cs typeface="Arial" charset="0"/>
            </a:endParaRPr>
          </a:p>
          <a:p>
            <a:pPr marL="457200" lvl="1" indent="0" eaLnBrk="1" hangingPunct="1">
              <a:lnSpc>
                <a:spcPct val="90000"/>
              </a:lnSpc>
              <a:defRPr/>
            </a:pPr>
            <a:endParaRPr lang="de-DE" altLang="de-DE" sz="2000" dirty="0">
              <a:latin typeface="Comic Sans MS" pitchFamily="66" charset="0"/>
              <a:cs typeface="Arial" charset="0"/>
            </a:endParaRPr>
          </a:p>
          <a:p>
            <a:pPr lvl="1" eaLnBrk="1" hangingPunct="1">
              <a:lnSpc>
                <a:spcPct val="90000"/>
              </a:lnSpc>
              <a:buFont typeface="Arial" charset="0"/>
              <a:buChar char="•"/>
              <a:defRPr/>
            </a:pPr>
            <a:r>
              <a:rPr lang="de-DE" altLang="de-DE" sz="2000" dirty="0">
                <a:latin typeface="Comic Sans MS" pitchFamily="66" charset="0"/>
                <a:cs typeface="Arial" charset="0"/>
              </a:rPr>
              <a:t>Voraussetzung für Einschulung = </a:t>
            </a:r>
            <a:r>
              <a:rPr lang="de-DE" altLang="de-DE" sz="2000" b="1" dirty="0">
                <a:latin typeface="Comic Sans MS" pitchFamily="66" charset="0"/>
                <a:cs typeface="Arial" charset="0"/>
              </a:rPr>
              <a:t>Schulbereitschaft</a:t>
            </a:r>
          </a:p>
          <a:p>
            <a:pPr marL="457200" lvl="1" indent="0" eaLnBrk="1" hangingPunct="1">
              <a:lnSpc>
                <a:spcPct val="90000"/>
              </a:lnSpc>
              <a:defRPr/>
            </a:pPr>
            <a:r>
              <a:rPr lang="de-DE" altLang="de-DE" sz="2000" dirty="0">
                <a:latin typeface="Comic Sans MS" pitchFamily="66" charset="0"/>
                <a:cs typeface="Arial" charset="0"/>
                <a:sym typeface="Wingdings" panose="05000000000000000000" pitchFamily="2" charset="2"/>
              </a:rPr>
              <a:t>	</a:t>
            </a:r>
            <a:endParaRPr lang="de-DE" altLang="de-DE" sz="2000" dirty="0">
              <a:latin typeface="Comic Sans MS" pitchFamily="66" charset="0"/>
              <a:cs typeface="Arial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>
            <a:extLst>
              <a:ext uri="{FF2B5EF4-FFF2-40B4-BE49-F238E27FC236}">
                <a16:creationId xmlns:a16="http://schemas.microsoft.com/office/drawing/2014/main" id="{14815C11-604C-EDFC-3031-ABB558F069A2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8200" y="1385888"/>
            <a:ext cx="7697788" cy="2835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br>
              <a:rPr lang="de-DE" altLang="de-DE" sz="6000" b="1">
                <a:solidFill>
                  <a:schemeClr val="tx2"/>
                </a:solidFill>
                <a:latin typeface="Comic Sans MS" panose="030F0702030302020204" pitchFamily="66" charset="0"/>
              </a:rPr>
            </a:br>
            <a:r>
              <a:rPr lang="de-DE" altLang="de-DE" sz="6000" b="1">
                <a:solidFill>
                  <a:schemeClr val="tx2"/>
                </a:solidFill>
                <a:latin typeface="Comic Sans MS" panose="030F0702030302020204" pitchFamily="66" charset="0"/>
              </a:rPr>
              <a:t>Wo ist der richtige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de-DE" altLang="de-DE" sz="6000" b="1">
                <a:solidFill>
                  <a:schemeClr val="tx2"/>
                </a:solidFill>
                <a:latin typeface="Comic Sans MS" panose="030F0702030302020204" pitchFamily="66" charset="0"/>
              </a:rPr>
              <a:t>Lernort?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el 1">
            <a:extLst>
              <a:ext uri="{FF2B5EF4-FFF2-40B4-BE49-F238E27FC236}">
                <a16:creationId xmlns:a16="http://schemas.microsoft.com/office/drawing/2014/main" id="{8FFC358D-A063-1979-A621-C2E2ACC61BF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DE" altLang="de-DE" sz="2400" b="1" u="sng">
                <a:latin typeface="Comic Sans MS" panose="030F0702030302020204" pitchFamily="66" charset="0"/>
              </a:rPr>
              <a:t>In Mannheim lernen Kinder mit und </a:t>
            </a:r>
            <a:br>
              <a:rPr lang="de-DE" altLang="de-DE" sz="2400" b="1" u="sng">
                <a:latin typeface="Comic Sans MS" panose="030F0702030302020204" pitchFamily="66" charset="0"/>
              </a:rPr>
            </a:br>
            <a:r>
              <a:rPr lang="de-DE" altLang="de-DE" sz="2400" b="1" u="sng">
                <a:latin typeface="Comic Sans MS" panose="030F0702030302020204" pitchFamily="66" charset="0"/>
              </a:rPr>
              <a:t>ohne besonderen Förderbedarf gemeinsam.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80231C66-19A4-DDE5-8319-D7C2AFD8E11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de-DE" sz="2000" dirty="0">
                <a:latin typeface="Comic Sans MS" panose="030F0702030302020204" pitchFamily="66" charset="0"/>
              </a:rPr>
              <a:t>Antrag der Eltern auf Feststellung des besonderen Förderbedarfs mit Hilfe des Kindergartens und der Schule( vor der Schulanmeldung)</a:t>
            </a:r>
          </a:p>
          <a:p>
            <a:pPr eaLnBrk="1" hangingPunct="1">
              <a:defRPr/>
            </a:pPr>
            <a:endParaRPr lang="de-DE" sz="2000" dirty="0">
              <a:latin typeface="Comic Sans MS" panose="030F0702030302020204" pitchFamily="66" charset="0"/>
            </a:endParaRPr>
          </a:p>
          <a:p>
            <a:pPr eaLnBrk="1" hangingPunct="1">
              <a:defRPr/>
            </a:pPr>
            <a:r>
              <a:rPr lang="de-DE" sz="2000" dirty="0">
                <a:latin typeface="Comic Sans MS" panose="030F0702030302020204" pitchFamily="66" charset="0"/>
              </a:rPr>
              <a:t>Bedarfsklärung über das Schulamt Mannheim</a:t>
            </a:r>
          </a:p>
          <a:p>
            <a:pPr eaLnBrk="1" hangingPunct="1">
              <a:defRPr/>
            </a:pPr>
            <a:endParaRPr lang="de-DE" sz="2000" dirty="0">
              <a:latin typeface="Comic Sans MS" panose="030F0702030302020204" pitchFamily="66" charset="0"/>
            </a:endParaRPr>
          </a:p>
          <a:p>
            <a:pPr eaLnBrk="1" hangingPunct="1">
              <a:defRPr/>
            </a:pPr>
            <a:r>
              <a:rPr lang="de-DE" sz="2000" dirty="0">
                <a:latin typeface="Comic Sans MS" panose="030F0702030302020204" pitchFamily="66" charset="0"/>
              </a:rPr>
              <a:t>Wird der Schulort </a:t>
            </a:r>
            <a:r>
              <a:rPr lang="de-DE" sz="2000" dirty="0" err="1">
                <a:latin typeface="Comic Sans MS" panose="030F0702030302020204" pitchFamily="66" charset="0"/>
              </a:rPr>
              <a:t>Almenhofschule</a:t>
            </a:r>
            <a:r>
              <a:rPr lang="de-DE" sz="2000" dirty="0">
                <a:latin typeface="Comic Sans MS" panose="030F0702030302020204" pitchFamily="66" charset="0"/>
              </a:rPr>
              <a:t> gewünscht und genehmigt – gemeinsamer Unterricht mit stundenweiser Unterstützung von Sonderpädagogen in der Regelklasse</a:t>
            </a:r>
          </a:p>
          <a:p>
            <a:pPr eaLnBrk="1" hangingPunct="1">
              <a:defRPr/>
            </a:pPr>
            <a:endParaRPr lang="de-DE" sz="2000" dirty="0">
              <a:latin typeface="Comic Sans MS" panose="030F0702030302020204" pitchFamily="66" charset="0"/>
            </a:endParaRPr>
          </a:p>
          <a:p>
            <a:pPr marL="0" indent="0" eaLnBrk="1" hangingPunct="1">
              <a:buFontTx/>
              <a:buNone/>
              <a:defRPr/>
            </a:pPr>
            <a:endParaRPr lang="de-DE" sz="2000" dirty="0">
              <a:latin typeface="Comic Sans MS" panose="030F0702030302020204" pitchFamily="66" charset="0"/>
            </a:endParaRPr>
          </a:p>
          <a:p>
            <a:pPr eaLnBrk="1" hangingPunct="1">
              <a:defRPr/>
            </a:pPr>
            <a:endParaRPr lang="de-DE" sz="2000" dirty="0">
              <a:latin typeface="Comic Sans MS" panose="030F0702030302020204" pitchFamily="66" charset="0"/>
            </a:endParaRPr>
          </a:p>
          <a:p>
            <a:pPr marL="0" indent="0" eaLnBrk="1" hangingPunct="1">
              <a:buFontTx/>
              <a:buNone/>
              <a:defRPr/>
            </a:pPr>
            <a:endParaRPr lang="de-DE" sz="2000" dirty="0">
              <a:latin typeface="Comic Sans MS" panose="030F0702030302020204" pitchFamily="66" charset="0"/>
            </a:endParaRPr>
          </a:p>
          <a:p>
            <a:pPr marL="0" indent="0" eaLnBrk="1" hangingPunct="1">
              <a:buFontTx/>
              <a:buNone/>
              <a:defRPr/>
            </a:pPr>
            <a:endParaRPr lang="de-DE" sz="2000" dirty="0">
              <a:latin typeface="Comic Sans MS" panose="030F0702030302020204" pitchFamily="66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>
            <a:extLst>
              <a:ext uri="{FF2B5EF4-FFF2-40B4-BE49-F238E27FC236}">
                <a16:creationId xmlns:a16="http://schemas.microsoft.com/office/drawing/2014/main" id="{7989AB8F-AF36-16A0-6DDA-0996B8789B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23863"/>
            <a:ext cx="9144000" cy="579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3" name="Rectangle 3">
            <a:extLst>
              <a:ext uri="{FF2B5EF4-FFF2-40B4-BE49-F238E27FC236}">
                <a16:creationId xmlns:a16="http://schemas.microsoft.com/office/drawing/2014/main" id="{7E85F843-592A-6326-9D17-39A154E175B4}"/>
              </a:ext>
            </a:extLst>
          </p:cNvPr>
          <p:cNvSpPr>
            <a:spLocks noChangeArrowheads="1"/>
          </p:cNvSpPr>
          <p:nvPr/>
        </p:nvSpPr>
        <p:spPr bwMode="auto">
          <a:xfrm>
            <a:off x="914400" y="304800"/>
            <a:ext cx="64008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de-DE" altLang="de-DE" sz="3600"/>
          </a:p>
        </p:txBody>
      </p:sp>
      <p:sp>
        <p:nvSpPr>
          <p:cNvPr id="10244" name="Rectangle 4">
            <a:extLst>
              <a:ext uri="{FF2B5EF4-FFF2-40B4-BE49-F238E27FC236}">
                <a16:creationId xmlns:a16="http://schemas.microsoft.com/office/drawing/2014/main" id="{F4F44434-B92C-BF92-2AC6-802071BF179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6000" y="990600"/>
            <a:ext cx="4038600" cy="1920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de-DE" altLang="de-DE" sz="4000" b="1">
                <a:latin typeface="Comic Sans MS" panose="030F0702030302020204" pitchFamily="66" charset="0"/>
                <a:cs typeface="Times New Roman" panose="02020603050405020304" pitchFamily="18" charset="0"/>
              </a:rPr>
              <a:t>Die Grundschul-förderklasse</a:t>
            </a:r>
          </a:p>
        </p:txBody>
      </p:sp>
      <p:sp>
        <p:nvSpPr>
          <p:cNvPr id="10245" name="Textfeld 1">
            <a:extLst>
              <a:ext uri="{FF2B5EF4-FFF2-40B4-BE49-F238E27FC236}">
                <a16:creationId xmlns:a16="http://schemas.microsoft.com/office/drawing/2014/main" id="{8F0FA205-5C58-4F97-1D99-8377811370B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36875" y="2924175"/>
            <a:ext cx="273685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de-DE" altLang="de-DE" b="1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1026">
            <a:extLst>
              <a:ext uri="{FF2B5EF4-FFF2-40B4-BE49-F238E27FC236}">
                <a16:creationId xmlns:a16="http://schemas.microsoft.com/office/drawing/2014/main" id="{C24DBC83-B1C5-842F-8CDD-C2C72F400CF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23850" y="404813"/>
            <a:ext cx="8229600" cy="5040312"/>
          </a:xfrm>
        </p:spPr>
        <p:txBody>
          <a:bodyPr/>
          <a:lstStyle/>
          <a:p>
            <a:pPr eaLnBrk="1" hangingPunct="1">
              <a:lnSpc>
                <a:spcPct val="150000"/>
              </a:lnSpc>
            </a:pPr>
            <a:br>
              <a:rPr lang="de-DE" altLang="de-DE" b="1">
                <a:latin typeface="Comic Sans MS" panose="030F0702030302020204" pitchFamily="66" charset="0"/>
              </a:rPr>
            </a:br>
            <a:br>
              <a:rPr lang="de-DE" altLang="de-DE" b="1">
                <a:latin typeface="Comic Sans MS" panose="030F0702030302020204" pitchFamily="66" charset="0"/>
              </a:rPr>
            </a:br>
            <a:r>
              <a:rPr lang="de-DE" altLang="de-DE" b="1">
                <a:latin typeface="Comic Sans MS" panose="030F0702030302020204" pitchFamily="66" charset="0"/>
              </a:rPr>
              <a:t>Aufgabe:</a:t>
            </a:r>
            <a:br>
              <a:rPr lang="de-DE" altLang="de-DE" b="1">
                <a:latin typeface="Comic Sans MS" panose="030F0702030302020204" pitchFamily="66" charset="0"/>
              </a:rPr>
            </a:br>
            <a:br>
              <a:rPr lang="de-DE" altLang="de-DE" sz="2400" b="1">
                <a:latin typeface="Comic Sans MS" panose="030F0702030302020204" pitchFamily="66" charset="0"/>
              </a:rPr>
            </a:br>
            <a:r>
              <a:rPr lang="de-DE" altLang="de-DE" sz="3200">
                <a:latin typeface="Comic Sans MS" panose="030F0702030302020204" pitchFamily="66" charset="0"/>
              </a:rPr>
              <a:t>Die Grundschulförderklasse hat die</a:t>
            </a:r>
            <a:br>
              <a:rPr lang="de-DE" altLang="de-DE" sz="3200">
                <a:latin typeface="Comic Sans MS" panose="030F0702030302020204" pitchFamily="66" charset="0"/>
              </a:rPr>
            </a:br>
            <a:r>
              <a:rPr lang="de-DE" altLang="de-DE" sz="3200">
                <a:latin typeface="Comic Sans MS" panose="030F0702030302020204" pitchFamily="66" charset="0"/>
              </a:rPr>
              <a:t>	Aufgabe, schulpflichtige, aber vom Schulbesuch zurückgestellte Kinder</a:t>
            </a:r>
            <a:br>
              <a:rPr lang="de-DE" altLang="de-DE" sz="3200">
                <a:latin typeface="Comic Sans MS" panose="030F0702030302020204" pitchFamily="66" charset="0"/>
              </a:rPr>
            </a:br>
            <a:r>
              <a:rPr lang="de-DE" altLang="de-DE" sz="3200">
                <a:latin typeface="Comic Sans MS" panose="030F0702030302020204" pitchFamily="66" charset="0"/>
              </a:rPr>
              <a:t>	zur Grundschulfähigkeit zu führen.</a:t>
            </a:r>
            <a:br>
              <a:rPr lang="de-DE" altLang="de-DE" sz="3200">
                <a:latin typeface="Comic Sans MS" panose="030F0702030302020204" pitchFamily="66" charset="0"/>
              </a:rPr>
            </a:br>
            <a:br>
              <a:rPr lang="de-DE" altLang="de-DE" sz="3200">
                <a:latin typeface="Comic Sans MS" panose="030F0702030302020204" pitchFamily="66" charset="0"/>
              </a:rPr>
            </a:br>
            <a:endParaRPr lang="de-DE" altLang="de-DE" sz="3200">
              <a:latin typeface="Comic Sans MS" panose="030F0702030302020204" pitchFamily="66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7" name="Rectangle 2051">
            <a:extLst>
              <a:ext uri="{FF2B5EF4-FFF2-40B4-BE49-F238E27FC236}">
                <a16:creationId xmlns:a16="http://schemas.microsoft.com/office/drawing/2014/main" id="{1A10B54D-1591-F9F9-27E0-9F70D3EB82DC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685800" y="838200"/>
            <a:ext cx="3810000" cy="52578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de-DE" altLang="de-DE" sz="2400">
                <a:latin typeface="Comic Sans MS" panose="030F0702030302020204" pitchFamily="66" charset="0"/>
              </a:rPr>
              <a:t>In der GFKL sollen die Kinder nicht das Lesen, Rechnen oder Schreiben erlernen.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de-DE" altLang="de-DE" sz="2400">
              <a:latin typeface="Comic Sans MS" panose="030F0702030302020204" pitchFamily="66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de-DE" altLang="de-DE" sz="2400">
                <a:latin typeface="Comic Sans MS" panose="030F0702030302020204" pitchFamily="66" charset="0"/>
              </a:rPr>
              <a:t>Sie erwerben soziale Verhaltensformen und feinmotorische Fähigkeiten und Fertigkeiten, die ihnen das Lernen und Arbeiten in der Grundschule erleichtern.</a:t>
            </a:r>
          </a:p>
          <a:p>
            <a:pPr eaLnBrk="1" hangingPunct="1">
              <a:lnSpc>
                <a:spcPct val="90000"/>
              </a:lnSpc>
            </a:pPr>
            <a:endParaRPr lang="de-DE" altLang="de-DE" sz="2400"/>
          </a:p>
        </p:txBody>
      </p:sp>
      <p:pic>
        <p:nvPicPr>
          <p:cNvPr id="12291" name="Picture 2052">
            <a:extLst>
              <a:ext uri="{FF2B5EF4-FFF2-40B4-BE49-F238E27FC236}">
                <a16:creationId xmlns:a16="http://schemas.microsoft.com/office/drawing/2014/main" id="{EEC889B3-6912-89C0-AB00-44E70C2D76BB}"/>
              </a:ext>
            </a:extLst>
          </p:cNvPr>
          <p:cNvPicPr>
            <a:picLocks noGrp="1" noChangeAspect="1" noChangeArrowheads="1"/>
          </p:cNvPicPr>
          <p:nvPr>
            <p:ph type="clipArt"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932363" y="1700213"/>
            <a:ext cx="3543300" cy="3243262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75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675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587" grpId="0" build="p" autoUpdateAnimBg="0"/>
    </p:bldLst>
  </p:timing>
</p:sld>
</file>

<file path=ppt/theme/theme1.xml><?xml version="1.0" encoding="utf-8"?>
<a:theme xmlns:a="http://schemas.openxmlformats.org/drawingml/2006/main" name="Standarddesign">
  <a:themeElements>
    <a:clrScheme name="Standard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Standard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tandard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677</Words>
  <Application>Microsoft Office PowerPoint</Application>
  <PresentationFormat>Bildschirmpräsentation (4:3)</PresentationFormat>
  <Paragraphs>144</Paragraphs>
  <Slides>30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5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30</vt:i4>
      </vt:variant>
    </vt:vector>
  </HeadingPairs>
  <TitlesOfParts>
    <vt:vector size="36" baseType="lpstr">
      <vt:lpstr>Arial</vt:lpstr>
      <vt:lpstr>Arial Black</vt:lpstr>
      <vt:lpstr>Comic Sans MS</vt:lpstr>
      <vt:lpstr>Verdana</vt:lpstr>
      <vt:lpstr>Wingdings</vt:lpstr>
      <vt:lpstr>Standarddesign</vt:lpstr>
      <vt:lpstr>Herzlich Willkommen in der Almenhof- Grundschule </vt:lpstr>
      <vt:lpstr>  Mein Kind kommt  in die Schule  </vt:lpstr>
      <vt:lpstr> Wann ist der richtige Zeitpunkt ?</vt:lpstr>
      <vt:lpstr>Stichtagsregelung</vt:lpstr>
      <vt:lpstr>PowerPoint-Präsentation</vt:lpstr>
      <vt:lpstr>In Mannheim lernen Kinder mit und  ohne besonderen Förderbedarf gemeinsam.</vt:lpstr>
      <vt:lpstr>PowerPoint-Präsentation</vt:lpstr>
      <vt:lpstr>  Aufgabe:  Die Grundschulförderklasse hat die  Aufgabe, schulpflichtige, aber vom Schulbesuch zurückgestellte Kinder  zur Grundschulfähigkeit zu führen.  </vt:lpstr>
      <vt:lpstr>PowerPoint-Präsentation</vt:lpstr>
      <vt:lpstr>PowerPoint-Präsentation</vt:lpstr>
      <vt:lpstr>PowerPoint-Präsentation</vt:lpstr>
      <vt:lpstr>PowerPoint-Präsentation</vt:lpstr>
      <vt:lpstr>Ausbau der mündlichen Sprache</vt:lpstr>
      <vt:lpstr>Ziel</vt:lpstr>
      <vt:lpstr>Die Kooperation zwischen Kindergarten und Grundschule</vt:lpstr>
      <vt:lpstr> </vt:lpstr>
      <vt:lpstr>Damit der Schulstart nicht zum Fehlstart wird</vt:lpstr>
      <vt:lpstr>AAAc</vt:lpstr>
      <vt:lpstr>Schule hat einen Bildungs- und Erziehungsauftrag</vt:lpstr>
      <vt:lpstr> Selbstständigkeit </vt:lpstr>
      <vt:lpstr> Soziales Verhalten </vt:lpstr>
      <vt:lpstr>Motorische Fähigkeiten</vt:lpstr>
      <vt:lpstr> Allgemeine Fähigkeiten </vt:lpstr>
      <vt:lpstr>Wie kann ich meinem Kind helfen?</vt:lpstr>
      <vt:lpstr>PowerPoint-Präsentation</vt:lpstr>
      <vt:lpstr>PowerPoint-Präsentation</vt:lpstr>
      <vt:lpstr>PowerPoint-Präsentation</vt:lpstr>
      <vt:lpstr>Termine</vt:lpstr>
      <vt:lpstr>PowerPoint-Präsentation</vt:lpstr>
      <vt:lpstr>Bitte bringen Sie :</vt:lpstr>
    </vt:vector>
  </TitlesOfParts>
  <Company>Team TBE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Damit der Schulstart nicht zum Fehlstart wird</dc:title>
  <dc:creator>Mechler</dc:creator>
  <cp:lastModifiedBy>Annette Diekmann-Sauer</cp:lastModifiedBy>
  <cp:revision>52</cp:revision>
  <dcterms:created xsi:type="dcterms:W3CDTF">2012-01-17T12:58:50Z</dcterms:created>
  <dcterms:modified xsi:type="dcterms:W3CDTF">2023-01-14T13:43:02Z</dcterms:modified>
</cp:coreProperties>
</file>