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3" r:id="rId2"/>
  </p:sldMasterIdLst>
  <p:notesMasterIdLst>
    <p:notesMasterId r:id="rId42"/>
  </p:notesMasterIdLst>
  <p:handoutMasterIdLst>
    <p:handoutMasterId r:id="rId43"/>
  </p:handoutMasterIdLst>
  <p:sldIdLst>
    <p:sldId id="256" r:id="rId3"/>
    <p:sldId id="271" r:id="rId4"/>
    <p:sldId id="329" r:id="rId5"/>
    <p:sldId id="379" r:id="rId6"/>
    <p:sldId id="380" r:id="rId7"/>
    <p:sldId id="330" r:id="rId8"/>
    <p:sldId id="371" r:id="rId9"/>
    <p:sldId id="372" r:id="rId10"/>
    <p:sldId id="388" r:id="rId11"/>
    <p:sldId id="360" r:id="rId12"/>
    <p:sldId id="282" r:id="rId13"/>
    <p:sldId id="368" r:id="rId14"/>
    <p:sldId id="285" r:id="rId15"/>
    <p:sldId id="338" r:id="rId16"/>
    <p:sldId id="369" r:id="rId17"/>
    <p:sldId id="325" r:id="rId18"/>
    <p:sldId id="326" r:id="rId19"/>
    <p:sldId id="370" r:id="rId20"/>
    <p:sldId id="305" r:id="rId21"/>
    <p:sldId id="288" r:id="rId22"/>
    <p:sldId id="307" r:id="rId23"/>
    <p:sldId id="308" r:id="rId24"/>
    <p:sldId id="389" r:id="rId25"/>
    <p:sldId id="387" r:id="rId26"/>
    <p:sldId id="400" r:id="rId27"/>
    <p:sldId id="382" r:id="rId28"/>
    <p:sldId id="401" r:id="rId29"/>
    <p:sldId id="384" r:id="rId30"/>
    <p:sldId id="386" r:id="rId31"/>
    <p:sldId id="402" r:id="rId32"/>
    <p:sldId id="403" r:id="rId33"/>
    <p:sldId id="404" r:id="rId34"/>
    <p:sldId id="405" r:id="rId35"/>
    <p:sldId id="406" r:id="rId36"/>
    <p:sldId id="352" r:id="rId37"/>
    <p:sldId id="301" r:id="rId38"/>
    <p:sldId id="302" r:id="rId39"/>
    <p:sldId id="378" r:id="rId40"/>
    <p:sldId id="333" r:id="rId4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115" d="100"/>
          <a:sy n="115" d="100"/>
        </p:scale>
        <p:origin x="1116" y="108"/>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9"/>
            <a:ext cx="2944958" cy="496412"/>
          </a:xfrm>
          <a:prstGeom prst="rect">
            <a:avLst/>
          </a:prstGeom>
        </p:spPr>
        <p:txBody>
          <a:bodyPr vert="horz" lIns="91967" tIns="45987" rIns="91967" bIns="45987" rtlCol="0"/>
          <a:lstStyle>
            <a:lvl1pPr algn="l">
              <a:defRPr sz="1200"/>
            </a:lvl1pPr>
          </a:lstStyle>
          <a:p>
            <a:endParaRPr lang="de-DE"/>
          </a:p>
        </p:txBody>
      </p:sp>
      <p:sp>
        <p:nvSpPr>
          <p:cNvPr id="3" name="Datumsplatzhalter 2"/>
          <p:cNvSpPr>
            <a:spLocks noGrp="1"/>
          </p:cNvSpPr>
          <p:nvPr>
            <p:ph type="dt" sz="quarter" idx="1"/>
          </p:nvPr>
        </p:nvSpPr>
        <p:spPr>
          <a:xfrm>
            <a:off x="3851100" y="9"/>
            <a:ext cx="2944958" cy="496412"/>
          </a:xfrm>
          <a:prstGeom prst="rect">
            <a:avLst/>
          </a:prstGeom>
        </p:spPr>
        <p:txBody>
          <a:bodyPr vert="horz" lIns="91967" tIns="45987" rIns="91967" bIns="45987" rtlCol="0"/>
          <a:lstStyle>
            <a:lvl1pPr algn="r">
              <a:defRPr sz="1200"/>
            </a:lvl1pPr>
          </a:lstStyle>
          <a:p>
            <a:fld id="{01C24D04-FAA8-4B75-BD04-5811943ADE57}" type="datetimeFigureOut">
              <a:rPr lang="de-DE" smtClean="0"/>
              <a:t>17.11.2022</a:t>
            </a:fld>
            <a:endParaRPr lang="de-DE"/>
          </a:p>
        </p:txBody>
      </p:sp>
      <p:sp>
        <p:nvSpPr>
          <p:cNvPr id="4" name="Fußzeilenplatzhalter 3"/>
          <p:cNvSpPr>
            <a:spLocks noGrp="1"/>
          </p:cNvSpPr>
          <p:nvPr>
            <p:ph type="ftr" sz="quarter" idx="2"/>
          </p:nvPr>
        </p:nvSpPr>
        <p:spPr>
          <a:xfrm>
            <a:off x="2" y="9428630"/>
            <a:ext cx="2944958" cy="496411"/>
          </a:xfrm>
          <a:prstGeom prst="rect">
            <a:avLst/>
          </a:prstGeom>
        </p:spPr>
        <p:txBody>
          <a:bodyPr vert="horz" lIns="91967" tIns="45987" rIns="91967" bIns="45987" rtlCol="0" anchor="b"/>
          <a:lstStyle>
            <a:lvl1pPr algn="l">
              <a:defRPr sz="1200"/>
            </a:lvl1pPr>
          </a:lstStyle>
          <a:p>
            <a:endParaRPr lang="de-DE"/>
          </a:p>
        </p:txBody>
      </p:sp>
      <p:sp>
        <p:nvSpPr>
          <p:cNvPr id="5" name="Foliennummernplatzhalter 4"/>
          <p:cNvSpPr>
            <a:spLocks noGrp="1"/>
          </p:cNvSpPr>
          <p:nvPr>
            <p:ph type="sldNum" sz="quarter" idx="3"/>
          </p:nvPr>
        </p:nvSpPr>
        <p:spPr>
          <a:xfrm>
            <a:off x="3851100" y="9428630"/>
            <a:ext cx="2944958" cy="496411"/>
          </a:xfrm>
          <a:prstGeom prst="rect">
            <a:avLst/>
          </a:prstGeom>
        </p:spPr>
        <p:txBody>
          <a:bodyPr vert="horz" lIns="91967" tIns="45987" rIns="91967" bIns="45987"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45659" cy="496332"/>
          </a:xfrm>
          <a:prstGeom prst="rect">
            <a:avLst/>
          </a:prstGeom>
        </p:spPr>
        <p:txBody>
          <a:bodyPr vert="horz" lIns="90956" tIns="45475" rIns="90956" bIns="45475" rtlCol="0"/>
          <a:lstStyle>
            <a:lvl1pPr algn="l">
              <a:defRPr sz="1200"/>
            </a:lvl1pPr>
          </a:lstStyle>
          <a:p>
            <a:endParaRPr lang="de-DE"/>
          </a:p>
        </p:txBody>
      </p:sp>
      <p:sp>
        <p:nvSpPr>
          <p:cNvPr id="3" name="Datumsplatzhalter 2"/>
          <p:cNvSpPr>
            <a:spLocks noGrp="1"/>
          </p:cNvSpPr>
          <p:nvPr>
            <p:ph type="dt" idx="1"/>
          </p:nvPr>
        </p:nvSpPr>
        <p:spPr>
          <a:xfrm>
            <a:off x="3850443" y="7"/>
            <a:ext cx="2945659" cy="496332"/>
          </a:xfrm>
          <a:prstGeom prst="rect">
            <a:avLst/>
          </a:prstGeom>
        </p:spPr>
        <p:txBody>
          <a:bodyPr vert="horz" lIns="90956" tIns="45475" rIns="90956" bIns="45475" rtlCol="0"/>
          <a:lstStyle>
            <a:lvl1pPr algn="r">
              <a:defRPr sz="1200"/>
            </a:lvl1pPr>
          </a:lstStyle>
          <a:p>
            <a:fld id="{7E7766AF-C2E5-498A-8780-88CCD884FEB9}" type="datetimeFigureOut">
              <a:rPr lang="de-DE" smtClean="0"/>
              <a:t>17.11.2022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56" tIns="45475" rIns="90956" bIns="45475" rtlCol="0" anchor="ctr"/>
          <a:lstStyle/>
          <a:p>
            <a:endParaRPr lang="de-DE"/>
          </a:p>
        </p:txBody>
      </p:sp>
      <p:sp>
        <p:nvSpPr>
          <p:cNvPr id="5" name="Notizenplatzhalter 4"/>
          <p:cNvSpPr>
            <a:spLocks noGrp="1"/>
          </p:cNvSpPr>
          <p:nvPr>
            <p:ph type="body" sz="quarter" idx="3"/>
          </p:nvPr>
        </p:nvSpPr>
        <p:spPr>
          <a:xfrm>
            <a:off x="374501" y="4962525"/>
            <a:ext cx="6120678" cy="4321274"/>
          </a:xfrm>
          <a:prstGeom prst="rect">
            <a:avLst/>
          </a:prstGeom>
        </p:spPr>
        <p:txBody>
          <a:bodyPr vert="horz" lIns="90956" tIns="45475" rIns="90956" bIns="4547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50443" y="9428590"/>
            <a:ext cx="2945659" cy="496332"/>
          </a:xfrm>
          <a:prstGeom prst="rect">
            <a:avLst/>
          </a:prstGeom>
        </p:spPr>
        <p:txBody>
          <a:bodyPr vert="horz" lIns="90956" tIns="45475" rIns="90956" bIns="45475"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571500"/>
            <a:ext cx="4991100" cy="3743325"/>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4505" y="4747295"/>
            <a:ext cx="6120679" cy="4680520"/>
          </a:xfrm>
        </p:spPr>
        <p:txBody>
          <a:bodyPr/>
          <a:lstStyle/>
          <a:p>
            <a:pPr marL="280925" indent="-170564">
              <a:buFont typeface="Arial" panose="020B0604020202020204" pitchFamily="34" charset="0"/>
              <a:buChar char="•"/>
            </a:pPr>
            <a:r>
              <a:rPr lang="de-DE" sz="1100" dirty="0"/>
              <a:t>Die Realschule ist eine leistungsstarke Schulart. Sie vermittelt </a:t>
            </a:r>
            <a:r>
              <a:rPr lang="de-DE" sz="1100" b="1" dirty="0"/>
              <a:t>vorrangig eine erweiterte allgemeine</a:t>
            </a:r>
            <a:r>
              <a:rPr lang="de-DE" sz="1100" dirty="0"/>
              <a:t>, </a:t>
            </a:r>
            <a:r>
              <a:rPr lang="de-DE" sz="1100" b="1" dirty="0"/>
              <a:t>aber auch eine grundlegende Bildung</a:t>
            </a:r>
            <a:r>
              <a:rPr lang="de-DE" sz="1100" dirty="0"/>
              <a:t>, die sich an lebensnahen Sachverhalten und Aufgabenstellungen orientiert.</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b="1" dirty="0"/>
              <a:t>Vorrangiges Ziel </a:t>
            </a:r>
            <a:r>
              <a:rPr lang="de-DE" sz="1100" dirty="0"/>
              <a:t>der Realschule ist es, die Schülerinnen und Schüler zum </a:t>
            </a:r>
            <a:r>
              <a:rPr lang="de-DE" sz="1100" b="1" dirty="0"/>
              <a:t>Realschulabschluss </a:t>
            </a:r>
            <a:r>
              <a:rPr lang="de-DE" sz="1100" dirty="0"/>
              <a:t>zu führen. Die Realschule bietet </a:t>
            </a:r>
            <a:r>
              <a:rPr lang="de-DE" sz="1100" b="1" dirty="0"/>
              <a:t>aber auch die Möglichkeit</a:t>
            </a:r>
            <a:r>
              <a:rPr lang="de-DE" sz="1100" dirty="0"/>
              <a:t>, den </a:t>
            </a:r>
            <a:r>
              <a:rPr lang="de-DE" sz="1100" b="1" dirty="0"/>
              <a:t>Hauptschulabschluss am Ende von Klasse 9 </a:t>
            </a:r>
            <a:r>
              <a:rPr lang="de-DE" sz="1100" dirty="0"/>
              <a:t>zu erwerben.</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dirty="0"/>
              <a:t>Sie hat den Anspruch, ihre Schülerinnen und Schüler durch </a:t>
            </a:r>
            <a:r>
              <a:rPr lang="de-DE" sz="1100" b="1" dirty="0"/>
              <a:t>besonderen Realitätsbezug</a:t>
            </a:r>
            <a:r>
              <a:rPr lang="de-DE" sz="1100" dirty="0"/>
              <a:t> zu fördern und zu bilden. Dazu gehört die Vermittlung von Kompetenzen, die den jungen Menschen die Orientierung in der gegenwärtigen und zukünftigen Welt ermöglichen. </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b="1" dirty="0"/>
              <a:t>Theorie und Praxis </a:t>
            </a:r>
            <a:r>
              <a:rPr lang="de-DE" sz="1100" dirty="0"/>
              <a:t>sowie </a:t>
            </a:r>
            <a:r>
              <a:rPr lang="de-DE" sz="1100" b="1" dirty="0"/>
              <a:t>Persönlichkeits- und Sachorientierung </a:t>
            </a:r>
            <a:r>
              <a:rPr lang="de-DE" sz="1100" dirty="0"/>
              <a:t>werden als gleichwertig angesehen.</a:t>
            </a:r>
          </a:p>
          <a:p>
            <a:pPr marL="110361"/>
            <a:endParaRPr lang="de-DE" sz="1100" dirty="0"/>
          </a:p>
          <a:p>
            <a:pPr marL="280925" indent="-170564">
              <a:buFont typeface="Arial" panose="020B0604020202020204" pitchFamily="34" charset="0"/>
              <a:buChar char="•"/>
            </a:pPr>
            <a:r>
              <a:rPr lang="de-DE" sz="1100" dirty="0"/>
              <a:t>Die Realschule bereitet ihre Schülerinnen und Schüler auf einen </a:t>
            </a:r>
            <a:r>
              <a:rPr lang="de-DE" sz="1100" b="1" dirty="0"/>
              <a:t>gelingenden Übergang in die Berufswelt bzw. das berufliche Gymnasium v</a:t>
            </a:r>
            <a:r>
              <a:rPr lang="de-DE" sz="1100" dirty="0"/>
              <a:t>or.</a:t>
            </a:r>
          </a:p>
          <a:p>
            <a:pPr marL="110361"/>
            <a:endParaRPr lang="de-DE" sz="1100" dirty="0"/>
          </a:p>
          <a:p>
            <a:pPr marL="280925" indent="-170564">
              <a:buFont typeface="Arial" panose="020B0604020202020204" pitchFamily="34" charset="0"/>
              <a:buChar char="•"/>
            </a:pPr>
            <a:r>
              <a:rPr lang="de-DE" sz="1100" dirty="0"/>
              <a:t>Durch </a:t>
            </a:r>
            <a:r>
              <a:rPr lang="de-DE" sz="1100" b="1" dirty="0"/>
              <a:t>Projekte und Praktika in Betrieben und Unternehmen </a:t>
            </a:r>
            <a:r>
              <a:rPr lang="de-DE" sz="1100" dirty="0"/>
              <a:t>werden die Schülerinnen und Schüler in die Arbeitswelt eingeführt. Das  schafft Interesse und gibt Orientierung.</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dirty="0"/>
              <a:t>Sowohl für</a:t>
            </a:r>
            <a:r>
              <a:rPr lang="de-DE" sz="1100" b="1" dirty="0"/>
              <a:t> weniger leistungsstarke als auch für besonders leistungsstarke Schülerinnen und Schüler </a:t>
            </a:r>
            <a:r>
              <a:rPr lang="de-DE" sz="1100" dirty="0"/>
              <a:t>bestehen zusätzliche </a:t>
            </a:r>
            <a:r>
              <a:rPr lang="de-DE" sz="1100" b="1" dirty="0"/>
              <a:t>Fördermaßnahmen.</a:t>
            </a:r>
          </a:p>
          <a:p>
            <a:pPr marL="280925" indent="-170564">
              <a:buFont typeface="Arial" panose="020B0604020202020204" pitchFamily="34" charset="0"/>
              <a:buChar char="•"/>
            </a:pPr>
            <a:endParaRPr lang="de-DE" sz="1100" b="1" dirty="0"/>
          </a:p>
          <a:p>
            <a:pPr marL="280925" indent="-170564">
              <a:buFont typeface="Arial" panose="020B0604020202020204" pitchFamily="34" charset="0"/>
              <a:buChar char="•"/>
            </a:pPr>
            <a:r>
              <a:rPr lang="de-DE" sz="1100" dirty="0"/>
              <a:t>Um die Schülerinnen und Schüler </a:t>
            </a:r>
            <a:r>
              <a:rPr lang="de-DE" sz="1100" b="1" dirty="0"/>
              <a:t>leistungsdifferenziert zu fördern </a:t>
            </a:r>
            <a:r>
              <a:rPr lang="de-DE" sz="1100" dirty="0"/>
              <a:t>und erfolgreich zu einem Schulabschluss führen zu können, stehen den Realschulen </a:t>
            </a:r>
            <a:r>
              <a:rPr lang="de-DE" sz="1100" b="1" dirty="0"/>
              <a:t>Poolstunden</a:t>
            </a:r>
            <a:r>
              <a:rPr lang="de-DE" sz="1100" dirty="0"/>
              <a:t> zur Verfügung, die bis zum Schuljahr 2020/2021 sukzessive auf 20 Stunden je Zug erhöht werden sollen. Die zusätzlichen Poolstunden geben den Realschulen deutlich mehr Möglichkeiten, die Schülerinnen und Schüler optimal zu fördern.</a:t>
            </a:r>
            <a:endParaRPr lang="de-DE" sz="1100" b="1" dirty="0"/>
          </a:p>
          <a:p>
            <a:pPr marL="110360"/>
            <a:endParaRPr lang="de-DE" sz="110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818517"/>
            <a:ext cx="6120679" cy="4752526"/>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2460" indent="-172460">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2460" indent="-172460">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2460" indent="-172460">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2460" indent="-172460">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2460" indent="-172460">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2460" indent="-172460">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32353" lvl="1" indent="-172460">
              <a:lnSpc>
                <a:spcPct val="110000"/>
              </a:lnSpc>
              <a:buFont typeface="Wingdings" panose="05000000000000000000" pitchFamily="2" charset="2"/>
              <a:buChar char="§"/>
              <a:defRPr/>
            </a:pPr>
            <a:r>
              <a:rPr lang="de-DE" b="1" dirty="0"/>
              <a:t>zweite Fremdsprache (meist Französisch) (ab Klasse 6)</a:t>
            </a:r>
          </a:p>
          <a:p>
            <a:pPr marL="632353" lvl="1" indent="-172460">
              <a:lnSpc>
                <a:spcPct val="110000"/>
              </a:lnSpc>
              <a:buFont typeface="Wingdings" panose="05000000000000000000" pitchFamily="2" charset="2"/>
              <a:buChar char="§"/>
            </a:pPr>
            <a:r>
              <a:rPr lang="de-DE" b="1" dirty="0"/>
              <a:t>Technik (ab Klasse 7)</a:t>
            </a:r>
          </a:p>
          <a:p>
            <a:pPr marL="632353" lvl="1" indent="-172460">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70564" indent="-170564">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70564" indent="-170564">
              <a:lnSpc>
                <a:spcPct val="110000"/>
              </a:lnSpc>
              <a:buFont typeface="Arial" panose="020B0604020202020204" pitchFamily="34" charset="0"/>
              <a:buChar char="•"/>
            </a:pPr>
            <a:endParaRPr lang="de-DE" dirty="0"/>
          </a:p>
          <a:p>
            <a:pPr marL="170564" indent="-170564">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6" y="4961354"/>
            <a:ext cx="6192688" cy="4754497"/>
          </a:xfrm>
        </p:spPr>
        <p:txBody>
          <a:bodyPr>
            <a:noAutofit/>
          </a:bodyPr>
          <a:lstStyle/>
          <a:p>
            <a:pPr marL="170564" indent="-170564">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70564" indent="-170564">
              <a:buFont typeface="Arial" panose="020B0604020202020204" pitchFamily="34" charset="0"/>
              <a:buChar char="•"/>
            </a:pPr>
            <a:endParaRPr lang="de-DE" sz="1100" dirty="0"/>
          </a:p>
          <a:p>
            <a:pPr marL="170564" indent="-170564" defTabSz="909670">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70564" indent="-170564" defTabSz="909670">
              <a:buFont typeface="Arial" panose="020B0604020202020204" pitchFamily="34" charset="0"/>
              <a:buChar char="•"/>
              <a:defRPr/>
            </a:pPr>
            <a:endParaRPr lang="de-DE" sz="1100" dirty="0"/>
          </a:p>
          <a:p>
            <a:pPr marL="170564" indent="-170564" defTabSz="909670">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70564" indent="-170564">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9308" y="4746113"/>
            <a:ext cx="6120679" cy="4995716"/>
          </a:xfrm>
        </p:spPr>
        <p:txBody>
          <a:bodyPr>
            <a:noAutofit/>
          </a:bodyPr>
          <a:lstStyle/>
          <a:p>
            <a:pPr marL="170564" indent="-170564">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70564" indent="-170564">
              <a:buFont typeface="Arial" panose="020B0604020202020204" pitchFamily="34" charset="0"/>
              <a:buChar char="•"/>
            </a:pPr>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70564" indent="-170564">
              <a:buFont typeface="Arial" panose="020B0604020202020204" pitchFamily="34" charset="0"/>
              <a:buChar char="•"/>
            </a:pPr>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70645" indent="-170645">
              <a:buFont typeface="Arial" panose="020B0604020202020204" pitchFamily="34" charset="0"/>
              <a:buChar char="•"/>
            </a:pPr>
            <a:endParaRPr lang="de-DE" sz="1000" dirty="0">
              <a:ea typeface="Calibri"/>
              <a:cs typeface="Times New Roman"/>
            </a:endParaRPr>
          </a:p>
          <a:p>
            <a:pPr marL="170645" indent="-170645">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70564" indent="-170564">
              <a:buFont typeface="Arial" panose="020B0604020202020204" pitchFamily="34" charset="0"/>
              <a:buChar char="•"/>
            </a:pPr>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19"/>
            <a:ext cx="6120679" cy="4896544"/>
          </a:xfrm>
        </p:spPr>
        <p:txBody>
          <a:bodyPr>
            <a:normAutofit/>
          </a:bodyPr>
          <a:lstStyle/>
          <a:p>
            <a:pPr marL="170564" indent="-170564">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70564" indent="-170564" defTabSz="91978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70564" indent="-170564" defTabSz="919787">
              <a:buFont typeface="Arial" panose="020B0604020202020204" pitchFamily="34" charset="0"/>
              <a:buChar char="•"/>
              <a:defRPr/>
            </a:pPr>
            <a:endParaRPr lang="de-DE" sz="1000" dirty="0"/>
          </a:p>
          <a:p>
            <a:pPr marL="170564" indent="-170564" defTabSz="91978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70564" indent="-170564" defTabSz="919787">
              <a:buFont typeface="Arial" panose="020B0604020202020204" pitchFamily="34" charset="0"/>
              <a:buChar char="•"/>
              <a:defRPr/>
            </a:pPr>
            <a:endParaRPr lang="de-DE" sz="1000" dirty="0"/>
          </a:p>
          <a:p>
            <a:pPr marL="170564" indent="-170564">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70564" indent="-170564">
              <a:buFont typeface="Arial" panose="020B0604020202020204" pitchFamily="34" charset="0"/>
              <a:buChar char="•"/>
            </a:pPr>
            <a:endParaRPr lang="de-DE" sz="1000" b="1" dirty="0"/>
          </a:p>
          <a:p>
            <a:pPr marL="170564" indent="-170564" defTabSz="91978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70564" indent="-170564" defTabSz="919787">
              <a:buFont typeface="Arial" panose="020B0604020202020204" pitchFamily="34" charset="0"/>
              <a:buChar char="•"/>
              <a:defRPr/>
            </a:pPr>
            <a:endParaRPr lang="de-DE" sz="1000" dirty="0"/>
          </a:p>
          <a:p>
            <a:pPr marL="170564" indent="-170564" defTabSz="91978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70564" indent="-170564" defTabSz="919787">
              <a:buFont typeface="Arial" panose="020B0604020202020204" pitchFamily="34" charset="0"/>
              <a:buChar char="•"/>
              <a:defRPr/>
            </a:pPr>
            <a:endParaRPr lang="de-DE" sz="1000" dirty="0"/>
          </a:p>
          <a:p>
            <a:pPr marL="170564" indent="-170564">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70564" indent="-170564">
              <a:buFont typeface="Arial" panose="020B0604020202020204" pitchFamily="34" charset="0"/>
              <a:buChar char="•"/>
            </a:pPr>
            <a:endParaRPr lang="de-DE" sz="1000" dirty="0"/>
          </a:p>
          <a:p>
            <a:pPr marL="170564" indent="-170564">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5" y="4963320"/>
            <a:ext cx="6264696" cy="4752528"/>
          </a:xfrm>
        </p:spPr>
        <p:txBody>
          <a:bodyPr>
            <a:normAutofit lnSpcReduction="10000"/>
          </a:bodyPr>
          <a:lstStyle/>
          <a:p>
            <a:pPr marL="170564" indent="-170564">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70564" indent="-170564">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70564" indent="-170564">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2460" indent="-172460">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30559" lvl="1" indent="-170666">
              <a:buFont typeface="Wingdings" panose="05000000000000000000" pitchFamily="2" charset="2"/>
              <a:buChar char="§"/>
            </a:pPr>
            <a:r>
              <a:rPr lang="de-DE" sz="1100" b="1" dirty="0"/>
              <a:t>zweite Fremdsprache (Französisch) (ab Klasse 6)</a:t>
            </a:r>
          </a:p>
          <a:p>
            <a:pPr marL="630559" lvl="1" indent="-170666">
              <a:buFont typeface="Wingdings" panose="05000000000000000000" pitchFamily="2" charset="2"/>
              <a:buChar char="§"/>
            </a:pPr>
            <a:r>
              <a:rPr lang="de-DE" sz="1100" b="1" dirty="0"/>
              <a:t>Technik (ab Klasse 7) oder </a:t>
            </a:r>
          </a:p>
          <a:p>
            <a:pPr marL="630559" lvl="1" indent="-170666">
              <a:buFont typeface="Wingdings" panose="05000000000000000000" pitchFamily="2" charset="2"/>
              <a:buChar char="§"/>
            </a:pPr>
            <a:r>
              <a:rPr lang="de-DE" sz="1100" b="1" dirty="0"/>
              <a:t>Alltagskultur, Ernährung, Soziales (AES) (ab Klasse 7)</a:t>
            </a:r>
          </a:p>
          <a:p>
            <a:endParaRPr lang="de-DE" sz="1100" dirty="0"/>
          </a:p>
          <a:p>
            <a:pPr marL="172460" indent="-172460">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30559" lvl="1" indent="-170666">
              <a:buFont typeface="Wingdings" panose="05000000000000000000" pitchFamily="2" charset="2"/>
              <a:buChar char="§"/>
            </a:pPr>
            <a:r>
              <a:rPr lang="de-DE" sz="1100" b="1" dirty="0"/>
              <a:t>Naturwissenschaft und Technik (NwT) bzw. </a:t>
            </a:r>
          </a:p>
          <a:p>
            <a:pPr marL="630559" lvl="1" indent="-170666">
              <a:buFont typeface="Wingdings" panose="05000000000000000000" pitchFamily="2" charset="2"/>
              <a:buChar char="§"/>
            </a:pPr>
            <a:r>
              <a:rPr lang="de-DE" sz="1100" b="1" dirty="0"/>
              <a:t>Musik, Bildende Kunst oder Sport. </a:t>
            </a:r>
          </a:p>
          <a:p>
            <a:pPr marL="630559" lvl="1" indent="-170666">
              <a:buFont typeface="Wingdings" panose="05000000000000000000" pitchFamily="2" charset="2"/>
              <a:buChar char="§"/>
            </a:pPr>
            <a:r>
              <a:rPr lang="de-DE" sz="1100" b="1" dirty="0"/>
              <a:t>Manche Gemeinschaftsschulen bieten darüber hinaus zusätzlich Spanisch an. </a:t>
            </a:r>
          </a:p>
          <a:p>
            <a:pPr marL="630559" lvl="1" indent="-170666">
              <a:buFont typeface="Wingdings" panose="05000000000000000000" pitchFamily="2" charset="2"/>
              <a:buChar char="§"/>
            </a:pPr>
            <a:r>
              <a:rPr lang="de-DE" sz="1100" b="1" dirty="0"/>
              <a:t>Ab dem Schuljahr 2019/2020 können manche Gemeinschaftsschulen auch das Profilfach Informatik, Mathematik, Physik (IMP) anbieten.</a:t>
            </a:r>
          </a:p>
          <a:p>
            <a:pPr marL="170564" indent="-170564" defTabSz="919787">
              <a:buFont typeface="Arial" panose="020B0604020202020204" pitchFamily="34" charset="0"/>
              <a:buChar char="•"/>
              <a:defRPr/>
            </a:pPr>
            <a:endParaRPr lang="de-DE" sz="1100" dirty="0"/>
          </a:p>
          <a:p>
            <a:pPr marL="170564" indent="-170564" defTabSz="91978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1EEA6076-D340-D526-1D14-12E7F70D55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1">
              <a:defRPr>
                <a:solidFill>
                  <a:schemeClr val="tx1"/>
                </a:solidFill>
                <a:latin typeface="Arial" panose="020B0604020202020204" pitchFamily="34" charset="0"/>
                <a:cs typeface="Arial" panose="020B0604020202020204" pitchFamily="34" charset="0"/>
              </a:defRPr>
            </a:lvl1pPr>
            <a:lvl2pPr marL="747779" indent="-287607" defTabSz="966681">
              <a:defRPr>
                <a:solidFill>
                  <a:schemeClr val="tx1"/>
                </a:solidFill>
                <a:latin typeface="Arial" panose="020B0604020202020204" pitchFamily="34" charset="0"/>
                <a:cs typeface="Arial" panose="020B0604020202020204" pitchFamily="34" charset="0"/>
              </a:defRPr>
            </a:lvl2pPr>
            <a:lvl3pPr marL="1150430" indent="-230086" defTabSz="966681">
              <a:defRPr>
                <a:solidFill>
                  <a:schemeClr val="tx1"/>
                </a:solidFill>
                <a:latin typeface="Arial" panose="020B0604020202020204" pitchFamily="34" charset="0"/>
                <a:cs typeface="Arial" panose="020B0604020202020204" pitchFamily="34" charset="0"/>
              </a:defRPr>
            </a:lvl3pPr>
            <a:lvl4pPr marL="1610601" indent="-230086" defTabSz="966681">
              <a:defRPr>
                <a:solidFill>
                  <a:schemeClr val="tx1"/>
                </a:solidFill>
                <a:latin typeface="Arial" panose="020B0604020202020204" pitchFamily="34" charset="0"/>
                <a:cs typeface="Arial" panose="020B0604020202020204" pitchFamily="34" charset="0"/>
              </a:defRPr>
            </a:lvl4pPr>
            <a:lvl5pPr marL="2070773" indent="-230086" defTabSz="966681">
              <a:defRPr>
                <a:solidFill>
                  <a:schemeClr val="tx1"/>
                </a:solidFill>
                <a:latin typeface="Arial" panose="020B0604020202020204" pitchFamily="34" charset="0"/>
                <a:cs typeface="Arial" panose="020B0604020202020204" pitchFamily="34" charset="0"/>
              </a:defRPr>
            </a:lvl5pPr>
            <a:lvl6pPr marL="2530945"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1117"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1289"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1460"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64C803-081A-4760-9E09-3936D3D04E86}" type="slidenum">
              <a:rPr lang="de-DE" altLang="de-DE"/>
              <a:pPr/>
              <a:t>19</a:t>
            </a:fld>
            <a:endParaRPr lang="de-DE" altLang="de-DE"/>
          </a:p>
        </p:txBody>
      </p:sp>
      <p:sp>
        <p:nvSpPr>
          <p:cNvPr id="4099" name="Rectangle 2">
            <a:extLst>
              <a:ext uri="{FF2B5EF4-FFF2-40B4-BE49-F238E27FC236}">
                <a16:creationId xmlns:a16="http://schemas.microsoft.com/office/drawing/2014/main" id="{63984C67-DDC6-B9DB-7E9C-12FBC8687C42}"/>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DF6470B-BE9A-DC30-2898-B1C00CF581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20"/>
            <a:ext cx="6120679" cy="2120374"/>
          </a:xfrm>
        </p:spPr>
        <p:txBody>
          <a:bodyPr/>
          <a:lstStyle/>
          <a:p>
            <a:pPr marL="170564" indent="-170564">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70564" indent="-170564">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70564" indent="-170564">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70564" indent="-170564">
              <a:buFont typeface="Arial" panose="020B0604020202020204" pitchFamily="34" charset="0"/>
              <a:buChar char="•"/>
            </a:pPr>
            <a:r>
              <a:rPr lang="de-DE" dirty="0"/>
              <a:t>möchten wir Ihnen die </a:t>
            </a:r>
            <a:r>
              <a:rPr lang="de-DE" b="1" dirty="0"/>
              <a:t>wichtigsten Bildungswege </a:t>
            </a:r>
            <a:r>
              <a:rPr lang="de-DE" dirty="0"/>
              <a:t>(Punkt 2) vorstellen,</a:t>
            </a:r>
          </a:p>
          <a:p>
            <a:pPr marL="170564" indent="-170564">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70564" indent="-170564">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EF03E97-3ECC-E793-2D6C-BC42C75692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1">
              <a:defRPr>
                <a:solidFill>
                  <a:schemeClr val="tx1"/>
                </a:solidFill>
                <a:latin typeface="Arial" panose="020B0604020202020204" pitchFamily="34" charset="0"/>
                <a:cs typeface="Arial" panose="020B0604020202020204" pitchFamily="34" charset="0"/>
              </a:defRPr>
            </a:lvl1pPr>
            <a:lvl2pPr marL="747779" indent="-287607" defTabSz="966681">
              <a:defRPr>
                <a:solidFill>
                  <a:schemeClr val="tx1"/>
                </a:solidFill>
                <a:latin typeface="Arial" panose="020B0604020202020204" pitchFamily="34" charset="0"/>
                <a:cs typeface="Arial" panose="020B0604020202020204" pitchFamily="34" charset="0"/>
              </a:defRPr>
            </a:lvl2pPr>
            <a:lvl3pPr marL="1150430" indent="-230086" defTabSz="966681">
              <a:defRPr>
                <a:solidFill>
                  <a:schemeClr val="tx1"/>
                </a:solidFill>
                <a:latin typeface="Arial" panose="020B0604020202020204" pitchFamily="34" charset="0"/>
                <a:cs typeface="Arial" panose="020B0604020202020204" pitchFamily="34" charset="0"/>
              </a:defRPr>
            </a:lvl3pPr>
            <a:lvl4pPr marL="1610601" indent="-230086" defTabSz="966681">
              <a:defRPr>
                <a:solidFill>
                  <a:schemeClr val="tx1"/>
                </a:solidFill>
                <a:latin typeface="Arial" panose="020B0604020202020204" pitchFamily="34" charset="0"/>
                <a:cs typeface="Arial" panose="020B0604020202020204" pitchFamily="34" charset="0"/>
              </a:defRPr>
            </a:lvl4pPr>
            <a:lvl5pPr marL="2070773" indent="-230086" defTabSz="966681">
              <a:defRPr>
                <a:solidFill>
                  <a:schemeClr val="tx1"/>
                </a:solidFill>
                <a:latin typeface="Arial" panose="020B0604020202020204" pitchFamily="34" charset="0"/>
                <a:cs typeface="Arial" panose="020B0604020202020204" pitchFamily="34" charset="0"/>
              </a:defRPr>
            </a:lvl5pPr>
            <a:lvl6pPr marL="2530945"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1117"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1289"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1460"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0C93B5-88F3-44B8-952F-AD35B9B04754}" type="slidenum">
              <a:rPr lang="de-DE" altLang="de-DE"/>
              <a:pPr/>
              <a:t>20</a:t>
            </a:fld>
            <a:endParaRPr lang="de-DE" altLang="de-DE"/>
          </a:p>
        </p:txBody>
      </p:sp>
      <p:sp>
        <p:nvSpPr>
          <p:cNvPr id="6147" name="Rectangle 2">
            <a:extLst>
              <a:ext uri="{FF2B5EF4-FFF2-40B4-BE49-F238E27FC236}">
                <a16:creationId xmlns:a16="http://schemas.microsoft.com/office/drawing/2014/main" id="{16D0A975-B52D-4395-0377-E3450AA7F44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2C9CDAC-4DF3-B79D-97E7-1DC42C09DA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90ADB04-87CD-C1B2-FA05-3C005BEE3B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1">
              <a:defRPr>
                <a:solidFill>
                  <a:schemeClr val="tx1"/>
                </a:solidFill>
                <a:latin typeface="Arial" panose="020B0604020202020204" pitchFamily="34" charset="0"/>
                <a:cs typeface="Arial" panose="020B0604020202020204" pitchFamily="34" charset="0"/>
              </a:defRPr>
            </a:lvl1pPr>
            <a:lvl2pPr marL="747779" indent="-287607" defTabSz="966681">
              <a:defRPr>
                <a:solidFill>
                  <a:schemeClr val="tx1"/>
                </a:solidFill>
                <a:latin typeface="Arial" panose="020B0604020202020204" pitchFamily="34" charset="0"/>
                <a:cs typeface="Arial" panose="020B0604020202020204" pitchFamily="34" charset="0"/>
              </a:defRPr>
            </a:lvl2pPr>
            <a:lvl3pPr marL="1150430" indent="-230086" defTabSz="966681">
              <a:defRPr>
                <a:solidFill>
                  <a:schemeClr val="tx1"/>
                </a:solidFill>
                <a:latin typeface="Arial" panose="020B0604020202020204" pitchFamily="34" charset="0"/>
                <a:cs typeface="Arial" panose="020B0604020202020204" pitchFamily="34" charset="0"/>
              </a:defRPr>
            </a:lvl3pPr>
            <a:lvl4pPr marL="1610601" indent="-230086" defTabSz="966681">
              <a:defRPr>
                <a:solidFill>
                  <a:schemeClr val="tx1"/>
                </a:solidFill>
                <a:latin typeface="Arial" panose="020B0604020202020204" pitchFamily="34" charset="0"/>
                <a:cs typeface="Arial" panose="020B0604020202020204" pitchFamily="34" charset="0"/>
              </a:defRPr>
            </a:lvl4pPr>
            <a:lvl5pPr marL="2070773" indent="-230086" defTabSz="966681">
              <a:defRPr>
                <a:solidFill>
                  <a:schemeClr val="tx1"/>
                </a:solidFill>
                <a:latin typeface="Arial" panose="020B0604020202020204" pitchFamily="34" charset="0"/>
                <a:cs typeface="Arial" panose="020B0604020202020204" pitchFamily="34" charset="0"/>
              </a:defRPr>
            </a:lvl5pPr>
            <a:lvl6pPr marL="2530945"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1117"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1289"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1460"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1BA006-DA07-4899-8341-3B463B9EA064}" type="slidenum">
              <a:rPr lang="de-DE" altLang="de-DE"/>
              <a:pPr/>
              <a:t>21</a:t>
            </a:fld>
            <a:endParaRPr lang="de-DE" altLang="de-DE"/>
          </a:p>
        </p:txBody>
      </p:sp>
      <p:sp>
        <p:nvSpPr>
          <p:cNvPr id="8195" name="Rectangle 2">
            <a:extLst>
              <a:ext uri="{FF2B5EF4-FFF2-40B4-BE49-F238E27FC236}">
                <a16:creationId xmlns:a16="http://schemas.microsoft.com/office/drawing/2014/main" id="{E5C8B532-1AAE-8F59-027A-28ABCFF90EA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A47121A-70D7-5A64-EC1E-6DC663E533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90801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90ADB04-87CD-C1B2-FA05-3C005BEE3B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1">
              <a:defRPr>
                <a:solidFill>
                  <a:schemeClr val="tx1"/>
                </a:solidFill>
                <a:latin typeface="Arial" panose="020B0604020202020204" pitchFamily="34" charset="0"/>
                <a:cs typeface="Arial" panose="020B0604020202020204" pitchFamily="34" charset="0"/>
              </a:defRPr>
            </a:lvl1pPr>
            <a:lvl2pPr marL="747779" indent="-287607" defTabSz="966681">
              <a:defRPr>
                <a:solidFill>
                  <a:schemeClr val="tx1"/>
                </a:solidFill>
                <a:latin typeface="Arial" panose="020B0604020202020204" pitchFamily="34" charset="0"/>
                <a:cs typeface="Arial" panose="020B0604020202020204" pitchFamily="34" charset="0"/>
              </a:defRPr>
            </a:lvl2pPr>
            <a:lvl3pPr marL="1150430" indent="-230086" defTabSz="966681">
              <a:defRPr>
                <a:solidFill>
                  <a:schemeClr val="tx1"/>
                </a:solidFill>
                <a:latin typeface="Arial" panose="020B0604020202020204" pitchFamily="34" charset="0"/>
                <a:cs typeface="Arial" panose="020B0604020202020204" pitchFamily="34" charset="0"/>
              </a:defRPr>
            </a:lvl3pPr>
            <a:lvl4pPr marL="1610601" indent="-230086" defTabSz="966681">
              <a:defRPr>
                <a:solidFill>
                  <a:schemeClr val="tx1"/>
                </a:solidFill>
                <a:latin typeface="Arial" panose="020B0604020202020204" pitchFamily="34" charset="0"/>
                <a:cs typeface="Arial" panose="020B0604020202020204" pitchFamily="34" charset="0"/>
              </a:defRPr>
            </a:lvl4pPr>
            <a:lvl5pPr marL="2070773" indent="-230086" defTabSz="966681">
              <a:defRPr>
                <a:solidFill>
                  <a:schemeClr val="tx1"/>
                </a:solidFill>
                <a:latin typeface="Arial" panose="020B0604020202020204" pitchFamily="34" charset="0"/>
                <a:cs typeface="Arial" panose="020B0604020202020204" pitchFamily="34" charset="0"/>
              </a:defRPr>
            </a:lvl5pPr>
            <a:lvl6pPr marL="2530945"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1117"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1289"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1460" indent="-230086" defTabSz="9666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1BA006-DA07-4899-8341-3B463B9EA064}" type="slidenum">
              <a:rPr lang="de-DE" altLang="de-DE"/>
              <a:pPr/>
              <a:t>22</a:t>
            </a:fld>
            <a:endParaRPr lang="de-DE" altLang="de-DE"/>
          </a:p>
        </p:txBody>
      </p:sp>
      <p:sp>
        <p:nvSpPr>
          <p:cNvPr id="8195" name="Rectangle 2">
            <a:extLst>
              <a:ext uri="{FF2B5EF4-FFF2-40B4-BE49-F238E27FC236}">
                <a16:creationId xmlns:a16="http://schemas.microsoft.com/office/drawing/2014/main" id="{E5C8B532-1AAE-8F59-027A-28ABCFF90EA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A47121A-70D7-5A64-EC1E-6DC663E533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036036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6" y="4531271"/>
            <a:ext cx="6192688" cy="4968552"/>
          </a:xfrm>
        </p:spPr>
        <p:txBody>
          <a:bodyPr/>
          <a:lstStyle/>
          <a:p>
            <a:pPr marL="172460" indent="-172460">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70564" indent="-170564">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70564" indent="-170564">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4273" indent="-284273">
              <a:buFont typeface="Arial" panose="020B0604020202020204" pitchFamily="34" charset="0"/>
              <a:buChar char="•"/>
            </a:pPr>
            <a:endParaRPr lang="de-DE" sz="1000" dirty="0"/>
          </a:p>
          <a:p>
            <a:r>
              <a:rPr lang="de-DE" sz="1000" dirty="0"/>
              <a:t>     </a:t>
            </a:r>
            <a:r>
              <a:rPr lang="de-DE" sz="1000" b="1" u="sng" dirty="0"/>
              <a:t>Das sonderpädagogische Bildungsangebot </a:t>
            </a:r>
          </a:p>
          <a:p>
            <a:pPr marL="170564" indent="-170564">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70564" indent="-170564">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70564" indent="-170564">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70564" indent="-170564">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70564" indent="-170564">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70666" indent="-170666">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
        <p:nvSpPr>
          <p:cNvPr id="5" name="Notizenplatzhalter 2"/>
          <p:cNvSpPr txBox="1">
            <a:spLocks/>
          </p:cNvSpPr>
          <p:nvPr/>
        </p:nvSpPr>
        <p:spPr>
          <a:xfrm>
            <a:off x="6844159" y="4747295"/>
            <a:ext cx="6120679" cy="5328592"/>
          </a:xfrm>
          <a:prstGeom prst="rect">
            <a:avLst/>
          </a:prstGeom>
        </p:spPr>
        <p:txBody>
          <a:bodyPr vert="horz" lIns="90956" tIns="45475" rIns="90956" bIns="4547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7433" indent="-287433">
              <a:lnSpc>
                <a:spcPct val="120000"/>
              </a:lnSpc>
              <a:buFont typeface="Arial" panose="020B0604020202020204" pitchFamily="34" charset="0"/>
              <a:buChar char="•"/>
              <a:defRPr/>
            </a:pPr>
            <a:endParaRPr lang="de-DE" sz="1800" dirty="0"/>
          </a:p>
          <a:p>
            <a:pPr marL="739377" lvl="1" indent="-284376">
              <a:buFont typeface="Arial" panose="020B0604020202020204" pitchFamily="34" charset="0"/>
              <a:buChar char="•"/>
            </a:pPr>
            <a:endParaRPr lang="de-DE" sz="1800" dirty="0"/>
          </a:p>
          <a:p>
            <a:pPr marL="455001" lvl="1"/>
            <a:endParaRPr lang="de-DE" dirty="0"/>
          </a:p>
          <a:p>
            <a:pPr marL="287433" indent="-287433">
              <a:lnSpc>
                <a:spcPct val="120000"/>
              </a:lnSpc>
              <a:buFont typeface="Arial" panose="020B0604020202020204" pitchFamily="34" charset="0"/>
              <a:buChar char="•"/>
              <a:defRPr/>
            </a:pPr>
            <a:endParaRPr lang="de-DE" dirty="0"/>
          </a:p>
          <a:p>
            <a:pPr marL="287433" indent="-287433">
              <a:lnSpc>
                <a:spcPct val="120000"/>
              </a:lnSpc>
              <a:buFont typeface="Arial" panose="020B0604020202020204" pitchFamily="34" charset="0"/>
              <a:buChar char="•"/>
              <a:defRPr/>
            </a:pPr>
            <a:endParaRPr lang="de-DE" dirty="0"/>
          </a:p>
          <a:p>
            <a:pPr marL="287433" indent="-287433">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a:p>
        </p:txBody>
      </p:sp>
      <p:sp>
        <p:nvSpPr>
          <p:cNvPr id="5" name="Notizenplatzhalter 2"/>
          <p:cNvSpPr>
            <a:spLocks noGrp="1"/>
          </p:cNvSpPr>
          <p:nvPr>
            <p:ph type="body" idx="1"/>
          </p:nvPr>
        </p:nvSpPr>
        <p:spPr>
          <a:xfrm>
            <a:off x="302499" y="4963321"/>
            <a:ext cx="6192688" cy="4271698"/>
          </a:xfrm>
        </p:spPr>
        <p:txBody>
          <a:bodyPr/>
          <a:lstStyle/>
          <a:p>
            <a:pPr marL="167915" indent="-167915">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7915" indent="-167915">
              <a:buFont typeface="Arial" panose="020B0604020202020204" pitchFamily="34" charset="0"/>
              <a:buChar char="•"/>
            </a:pPr>
            <a:endParaRPr lang="de-DE" baseline="0" dirty="0"/>
          </a:p>
          <a:p>
            <a:pPr marL="167915" indent="-167915">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7915" indent="-167915">
              <a:buFont typeface="Arial" panose="020B0604020202020204" pitchFamily="34" charset="0"/>
              <a:buChar char="•"/>
            </a:pPr>
            <a:endParaRPr lang="de-DE" dirty="0"/>
          </a:p>
          <a:p>
            <a:pPr marL="167915" indent="-167915">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7915" indent="-167915">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7915" indent="-167915">
              <a:buFont typeface="Arial" panose="020B0604020202020204" pitchFamily="34" charset="0"/>
              <a:buChar char="•"/>
            </a:pPr>
            <a:endParaRPr lang="de-DE" dirty="0"/>
          </a:p>
          <a:p>
            <a:pPr marL="167915" indent="-167915">
              <a:buFont typeface="Arial" panose="020B0604020202020204" pitchFamily="34" charset="0"/>
              <a:buChar char="•"/>
            </a:pPr>
            <a:endParaRPr lang="de-DE" dirty="0"/>
          </a:p>
          <a:p>
            <a:pPr marL="167915" indent="-167915">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8" cy="4824536"/>
          </a:xfrm>
        </p:spPr>
        <p:txBody>
          <a:bodyPr>
            <a:noAutofit/>
          </a:bodyPr>
          <a:lstStyle/>
          <a:p>
            <a:pPr marL="172543" lvl="1" indent="-172543">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2543" lvl="1" indent="-172543">
              <a:buFont typeface="Arial" panose="020B0604020202020204" pitchFamily="34" charset="0"/>
              <a:buChar char="•"/>
              <a:defRPr/>
            </a:pPr>
            <a:endParaRPr lang="de-DE" dirty="0">
              <a:cs typeface="Arial" panose="020B0604020202020204" pitchFamily="34" charset="0"/>
            </a:endParaRPr>
          </a:p>
          <a:p>
            <a:pPr marL="172543" lvl="1" indent="-172543">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2543" lvl="1" indent="-172543">
              <a:buFont typeface="Arial" panose="020B0604020202020204" pitchFamily="34" charset="0"/>
              <a:buChar char="•"/>
              <a:defRPr/>
            </a:pPr>
            <a:endParaRPr lang="de-DE" dirty="0">
              <a:cs typeface="Arial" panose="020B0604020202020204" pitchFamily="34" charset="0"/>
            </a:endParaRPr>
          </a:p>
          <a:p>
            <a:pPr marL="172543" lvl="1" indent="-172543">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2543" lvl="1" indent="-172543">
              <a:buFont typeface="Arial" panose="020B0604020202020204" pitchFamily="34" charset="0"/>
              <a:buChar char="•"/>
              <a:defRPr/>
            </a:pPr>
            <a:endParaRPr lang="de-DE" dirty="0">
              <a:cs typeface="Arial" panose="020B0604020202020204" pitchFamily="34" charset="0"/>
            </a:endParaRPr>
          </a:p>
          <a:p>
            <a:pPr marL="172543" lvl="1" indent="-172543">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8" cy="4824536"/>
          </a:xfrm>
        </p:spPr>
        <p:txBody>
          <a:bodyPr vert="horz" lIns="90956" tIns="45475" rIns="90956" bIns="45475" rtlCol="0">
            <a:noAutofit/>
          </a:bodyPr>
          <a:lstStyle/>
          <a:p>
            <a:pPr marL="172543" indent="-172543">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Nach Abschluss der Erstausbildung bieten sich den jungen Fachkräften vielfältige Möglichkeiten auf dem Arbeitsmarkt. </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2543" indent="-17254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8" cy="4824536"/>
          </a:xfrm>
        </p:spPr>
        <p:txBody>
          <a:bodyPr>
            <a:noAutofit/>
          </a:bodyPr>
          <a:lstStyle/>
          <a:p>
            <a:pPr marL="170645" indent="-170645">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70645" indent="-170645">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70645" indent="-170645">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70645" indent="-170645">
              <a:buFont typeface="Arial" panose="020B0604020202020204" pitchFamily="34" charset="0"/>
              <a:buChar char="•"/>
            </a:pPr>
            <a:endParaRPr lang="de-DE" b="0" dirty="0"/>
          </a:p>
          <a:p>
            <a:pPr marL="170645" indent="-170645">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6" y="4747295"/>
            <a:ext cx="6120679" cy="5066936"/>
          </a:xfrm>
        </p:spPr>
        <p:txBody>
          <a:bodyPr>
            <a:noAutofit/>
          </a:bodyPr>
          <a:lstStyle/>
          <a:p>
            <a:pPr marL="170558" indent="-170558">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70558" indent="-170558">
              <a:buFont typeface="Arial" panose="020B0604020202020204" pitchFamily="34" charset="0"/>
              <a:buChar char="•"/>
            </a:pPr>
            <a:endParaRPr lang="de-DE" sz="1000" dirty="0"/>
          </a:p>
          <a:p>
            <a:pPr marL="170558" indent="-170558">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70558" indent="-170558">
              <a:buFont typeface="Arial" panose="020B0604020202020204" pitchFamily="34" charset="0"/>
              <a:buChar char="•"/>
            </a:pPr>
            <a:endParaRPr lang="de-DE" sz="1000" b="1" dirty="0"/>
          </a:p>
          <a:p>
            <a:pPr marL="170558" indent="-170558">
              <a:buFont typeface="Arial" panose="020B0604020202020204" pitchFamily="34" charset="0"/>
              <a:buChar char="•"/>
            </a:pPr>
            <a:r>
              <a:rPr lang="de-DE" sz="1000" dirty="0"/>
              <a:t>Das Berufliche Gymnasium umfasst hierbei folgende Richtungen</a:t>
            </a:r>
          </a:p>
          <a:p>
            <a:pPr marL="625544" lvl="1" indent="-170666">
              <a:buFont typeface="Wingdings" panose="05000000000000000000" pitchFamily="2" charset="2"/>
              <a:buChar char="§"/>
            </a:pPr>
            <a:r>
              <a:rPr lang="de-DE" sz="1000" b="1" dirty="0"/>
              <a:t>agrarwissenschaftliche Richtung (AG)</a:t>
            </a:r>
          </a:p>
          <a:p>
            <a:pPr marL="625544" lvl="1" indent="-170666">
              <a:buFont typeface="Wingdings" panose="05000000000000000000" pitchFamily="2" charset="2"/>
              <a:buChar char="§"/>
            </a:pPr>
            <a:r>
              <a:rPr lang="de-DE" sz="1000" b="1" dirty="0"/>
              <a:t>biotechnologische Richtung (BTG)</a:t>
            </a:r>
          </a:p>
          <a:p>
            <a:pPr marL="625544" lvl="1" indent="-170666">
              <a:buFont typeface="Wingdings" panose="05000000000000000000" pitchFamily="2" charset="2"/>
              <a:buChar char="§"/>
            </a:pPr>
            <a:r>
              <a:rPr lang="de-DE" sz="1000" b="1" dirty="0"/>
              <a:t>ernährungswissenschaftliche Richtung (EG)</a:t>
            </a:r>
          </a:p>
          <a:p>
            <a:pPr marL="625544" lvl="1" indent="-170666">
              <a:buFont typeface="Wingdings" panose="05000000000000000000" pitchFamily="2" charset="2"/>
              <a:buChar char="§"/>
            </a:pPr>
            <a:r>
              <a:rPr lang="de-DE" sz="1000" b="1" dirty="0"/>
              <a:t>sozial- und gesundheitswissenschaftliche Richtung (SGG) mit den Profilen Soziales und Gesundheit</a:t>
            </a:r>
          </a:p>
          <a:p>
            <a:pPr marL="625544" lvl="1" indent="-170666">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5544" lvl="1" indent="-170666">
              <a:buFont typeface="Wingdings" panose="05000000000000000000" pitchFamily="2" charset="2"/>
              <a:buChar char="§"/>
            </a:pPr>
            <a:r>
              <a:rPr lang="de-DE" sz="1000" b="1" dirty="0"/>
              <a:t>wirtschaftswissenschaftliche Richtung (WG) mit den Profilen Wirtschaft, Finanzmanagement sowie Internationale Wirtschaft</a:t>
            </a:r>
          </a:p>
          <a:p>
            <a:pPr marL="443772" lvl="1" indent="-262156">
              <a:buFont typeface="Arial" panose="020B0604020202020204" pitchFamily="34" charset="0"/>
              <a:buChar char="•"/>
            </a:pPr>
            <a:endParaRPr lang="de-DE" sz="1000" b="1" dirty="0"/>
          </a:p>
          <a:p>
            <a:pPr marL="170558" indent="-170558">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70558" indent="-170558">
              <a:buFont typeface="Arial" panose="020B0604020202020204" pitchFamily="34" charset="0"/>
              <a:buChar char="•"/>
            </a:pPr>
            <a:endParaRPr lang="de-DE" sz="1000" dirty="0"/>
          </a:p>
          <a:p>
            <a:pPr marL="170558" indent="-170558">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70558" indent="-170558">
              <a:buFont typeface="Arial" panose="020B0604020202020204" pitchFamily="34" charset="0"/>
              <a:buChar char="•"/>
            </a:pPr>
            <a:r>
              <a:rPr lang="de-DE" sz="1000" b="1" dirty="0"/>
              <a:t>Zugangsvoraussetzungen</a:t>
            </a:r>
            <a:r>
              <a:rPr lang="de-DE" sz="1000" dirty="0"/>
              <a:t> z. B.: </a:t>
            </a:r>
          </a:p>
          <a:p>
            <a:pPr marL="625544" lvl="1" indent="-170666">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5544" lvl="1" indent="-170666">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5544" lvl="1" indent="-170666">
              <a:buFont typeface="Wingdings" panose="05000000000000000000" pitchFamily="2" charset="2"/>
              <a:buChar char="§"/>
            </a:pPr>
            <a:r>
              <a:rPr lang="de-DE" sz="1000" b="1" dirty="0"/>
              <a:t>Versetzungszeugnis in Klasse 11 (E-Niveau) einer Gemeinschaftsschule</a:t>
            </a:r>
          </a:p>
          <a:p>
            <a:pPr marL="625459" lvl="1" indent="-170582">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6" y="4963324"/>
            <a:ext cx="6120679" cy="4824536"/>
          </a:xfrm>
        </p:spPr>
        <p:txBody>
          <a:bodyPr>
            <a:noAutofit/>
          </a:bodyPr>
          <a:lstStyle/>
          <a:p>
            <a:pPr marL="170666" indent="-170666">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70666" indent="-170666">
              <a:buFont typeface="Arial" panose="020B0604020202020204" pitchFamily="34" charset="0"/>
              <a:buChar char="•"/>
            </a:pPr>
            <a:endParaRPr lang="de-DE" dirty="0"/>
          </a:p>
          <a:p>
            <a:pPr marL="170666" indent="-170666">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70666" indent="-170666">
              <a:buFont typeface="Arial" panose="020B0604020202020204" pitchFamily="34" charset="0"/>
              <a:buChar char="•"/>
            </a:pPr>
            <a:endParaRPr lang="de-DE" dirty="0"/>
          </a:p>
          <a:p>
            <a:pPr marL="170666" indent="-170666">
              <a:buFont typeface="Arial" panose="020B0604020202020204" pitchFamily="34" charset="0"/>
              <a:buChar char="•"/>
            </a:pPr>
            <a:r>
              <a:rPr lang="de-DE" dirty="0"/>
              <a:t>Für diejenigen jungen Menschen, </a:t>
            </a:r>
          </a:p>
          <a:p>
            <a:pPr marL="739554" lvl="1" indent="-284444">
              <a:buFont typeface="Wingdings" panose="05000000000000000000" pitchFamily="2" charset="2"/>
              <a:buChar char="§"/>
            </a:pPr>
            <a:r>
              <a:rPr lang="de-DE" dirty="0"/>
              <a:t>bei denen der Anspruch auf ein sonderpädagogisches Bildungsangebot (SBA) im Anschluss an die Sekundarstufe  I fortbesteht oder</a:t>
            </a:r>
          </a:p>
          <a:p>
            <a:pPr marL="739554" lvl="1" indent="-284444">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70666" indent="-170666">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4444" indent="-284444">
              <a:buFont typeface="Arial" panose="020B0604020202020204" pitchFamily="34" charset="0"/>
              <a:buChar char="•"/>
            </a:pPr>
            <a:endParaRPr lang="de-DE" b="1" dirty="0"/>
          </a:p>
          <a:p>
            <a:pPr marL="170666" indent="-170666">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23"/>
            <a:ext cx="6120679" cy="3416518"/>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2460" indent="-172460">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2460" indent="-172460">
              <a:buFont typeface="Arial" panose="020B0604020202020204" pitchFamily="34" charset="0"/>
              <a:buChar char="•"/>
            </a:pPr>
            <a:r>
              <a:rPr lang="de-DE" dirty="0"/>
              <a:t>Es ist unser zentrales Ziel, jedem einzelnen Kind in der Schule gerecht zu werden und auf seine persönlichen Bedürfnisse einzugehen.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70625" indent="-17062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997" indent="-282814">
              <a:defRPr sz="2400">
                <a:solidFill>
                  <a:schemeClr val="tx1"/>
                </a:solidFill>
                <a:latin typeface="Times New Roman" panose="02020603050405020304" pitchFamily="18" charset="0"/>
              </a:defRPr>
            </a:lvl2pPr>
            <a:lvl3pPr marL="1131256" indent="-225293">
              <a:defRPr sz="2400">
                <a:solidFill>
                  <a:schemeClr val="tx1"/>
                </a:solidFill>
                <a:latin typeface="Times New Roman" panose="02020603050405020304" pitchFamily="18" charset="0"/>
              </a:defRPr>
            </a:lvl3pPr>
            <a:lvl4pPr marL="1583439" indent="-225293">
              <a:defRPr sz="2400">
                <a:solidFill>
                  <a:schemeClr val="tx1"/>
                </a:solidFill>
                <a:latin typeface="Times New Roman" panose="02020603050405020304" pitchFamily="18" charset="0"/>
              </a:defRPr>
            </a:lvl4pPr>
            <a:lvl5pPr marL="2037219" indent="-225293">
              <a:defRPr sz="2400">
                <a:solidFill>
                  <a:schemeClr val="tx1"/>
                </a:solidFill>
                <a:latin typeface="Times New Roman" panose="02020603050405020304" pitchFamily="18" charset="0"/>
              </a:defRPr>
            </a:lvl5pPr>
            <a:lvl6pPr marL="2497391" indent="-225293" eaLnBrk="0" fontAlgn="base" hangingPunct="0">
              <a:spcBef>
                <a:spcPct val="0"/>
              </a:spcBef>
              <a:spcAft>
                <a:spcPct val="0"/>
              </a:spcAft>
              <a:defRPr sz="2400">
                <a:solidFill>
                  <a:schemeClr val="tx1"/>
                </a:solidFill>
                <a:latin typeface="Times New Roman" panose="02020603050405020304" pitchFamily="18" charset="0"/>
              </a:defRPr>
            </a:lvl6pPr>
            <a:lvl7pPr marL="2957563" indent="-225293" eaLnBrk="0" fontAlgn="base" hangingPunct="0">
              <a:spcBef>
                <a:spcPct val="0"/>
              </a:spcBef>
              <a:spcAft>
                <a:spcPct val="0"/>
              </a:spcAft>
              <a:defRPr sz="2400">
                <a:solidFill>
                  <a:schemeClr val="tx1"/>
                </a:solidFill>
                <a:latin typeface="Times New Roman" panose="02020603050405020304" pitchFamily="18" charset="0"/>
              </a:defRPr>
            </a:lvl7pPr>
            <a:lvl8pPr marL="3417735" indent="-225293" eaLnBrk="0" fontAlgn="base" hangingPunct="0">
              <a:spcBef>
                <a:spcPct val="0"/>
              </a:spcBef>
              <a:spcAft>
                <a:spcPct val="0"/>
              </a:spcAft>
              <a:defRPr sz="2400">
                <a:solidFill>
                  <a:schemeClr val="tx1"/>
                </a:solidFill>
                <a:latin typeface="Times New Roman" panose="02020603050405020304" pitchFamily="18" charset="0"/>
              </a:defRPr>
            </a:lvl8pPr>
            <a:lvl9pPr marL="3877907" indent="-225293" eaLnBrk="0" fontAlgn="base" hangingPunct="0">
              <a:spcBef>
                <a:spcPct val="0"/>
              </a:spcBef>
              <a:spcAft>
                <a:spcPct val="0"/>
              </a:spcAft>
              <a:defRPr sz="2400">
                <a:solidFill>
                  <a:schemeClr val="tx1"/>
                </a:solidFill>
                <a:latin typeface="Times New Roman" panose="02020603050405020304" pitchFamily="18" charset="0"/>
              </a:defRPr>
            </a:lvl9pPr>
          </a:lstStyle>
          <a:p>
            <a:pPr defTabSz="920344" fontAlgn="base">
              <a:spcBef>
                <a:spcPct val="0"/>
              </a:spcBef>
              <a:spcAft>
                <a:spcPct val="0"/>
              </a:spcAft>
              <a:defRPr/>
            </a:pPr>
            <a:fld id="{0D6178E9-9848-457E-8127-46FCCEEC377C}" type="slidenum">
              <a:rPr lang="de-DE" altLang="de-DE" sz="1200">
                <a:solidFill>
                  <a:prstClr val="black"/>
                </a:solidFill>
              </a:rPr>
              <a:pPr defTabSz="920344" fontAlgn="base">
                <a:spcBef>
                  <a:spcPct val="0"/>
                </a:spcBef>
                <a:spcAft>
                  <a:spcPct val="0"/>
                </a:spcAft>
                <a:defRPr/>
              </a:pPr>
              <a:t>30</a:t>
            </a:fld>
            <a:endParaRPr lang="de-DE" altLang="de-DE" sz="1200">
              <a:solidFill>
                <a:prstClr val="black"/>
              </a:solidFill>
            </a:endParaRPr>
          </a:p>
        </p:txBody>
      </p:sp>
    </p:spTree>
    <p:extLst>
      <p:ext uri="{BB962C8B-B14F-4D97-AF65-F5344CB8AC3E}">
        <p14:creationId xmlns:p14="http://schemas.microsoft.com/office/powerpoint/2010/main" val="750628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997" indent="-282814">
              <a:defRPr sz="2400">
                <a:solidFill>
                  <a:schemeClr val="tx1"/>
                </a:solidFill>
                <a:latin typeface="Times New Roman" panose="02020603050405020304" pitchFamily="18" charset="0"/>
              </a:defRPr>
            </a:lvl2pPr>
            <a:lvl3pPr marL="1131256" indent="-225293">
              <a:defRPr sz="2400">
                <a:solidFill>
                  <a:schemeClr val="tx1"/>
                </a:solidFill>
                <a:latin typeface="Times New Roman" panose="02020603050405020304" pitchFamily="18" charset="0"/>
              </a:defRPr>
            </a:lvl3pPr>
            <a:lvl4pPr marL="1583439" indent="-225293">
              <a:defRPr sz="2400">
                <a:solidFill>
                  <a:schemeClr val="tx1"/>
                </a:solidFill>
                <a:latin typeface="Times New Roman" panose="02020603050405020304" pitchFamily="18" charset="0"/>
              </a:defRPr>
            </a:lvl4pPr>
            <a:lvl5pPr marL="2037219" indent="-225293">
              <a:defRPr sz="2400">
                <a:solidFill>
                  <a:schemeClr val="tx1"/>
                </a:solidFill>
                <a:latin typeface="Times New Roman" panose="02020603050405020304" pitchFamily="18" charset="0"/>
              </a:defRPr>
            </a:lvl5pPr>
            <a:lvl6pPr marL="2497391" indent="-225293" eaLnBrk="0" fontAlgn="base" hangingPunct="0">
              <a:spcBef>
                <a:spcPct val="0"/>
              </a:spcBef>
              <a:spcAft>
                <a:spcPct val="0"/>
              </a:spcAft>
              <a:defRPr sz="2400">
                <a:solidFill>
                  <a:schemeClr val="tx1"/>
                </a:solidFill>
                <a:latin typeface="Times New Roman" panose="02020603050405020304" pitchFamily="18" charset="0"/>
              </a:defRPr>
            </a:lvl6pPr>
            <a:lvl7pPr marL="2957563" indent="-225293" eaLnBrk="0" fontAlgn="base" hangingPunct="0">
              <a:spcBef>
                <a:spcPct val="0"/>
              </a:spcBef>
              <a:spcAft>
                <a:spcPct val="0"/>
              </a:spcAft>
              <a:defRPr sz="2400">
                <a:solidFill>
                  <a:schemeClr val="tx1"/>
                </a:solidFill>
                <a:latin typeface="Times New Roman" panose="02020603050405020304" pitchFamily="18" charset="0"/>
              </a:defRPr>
            </a:lvl7pPr>
            <a:lvl8pPr marL="3417735" indent="-225293" eaLnBrk="0" fontAlgn="base" hangingPunct="0">
              <a:spcBef>
                <a:spcPct val="0"/>
              </a:spcBef>
              <a:spcAft>
                <a:spcPct val="0"/>
              </a:spcAft>
              <a:defRPr sz="2400">
                <a:solidFill>
                  <a:schemeClr val="tx1"/>
                </a:solidFill>
                <a:latin typeface="Times New Roman" panose="02020603050405020304" pitchFamily="18" charset="0"/>
              </a:defRPr>
            </a:lvl8pPr>
            <a:lvl9pPr marL="3877907" indent="-225293" eaLnBrk="0" fontAlgn="base" hangingPunct="0">
              <a:spcBef>
                <a:spcPct val="0"/>
              </a:spcBef>
              <a:spcAft>
                <a:spcPct val="0"/>
              </a:spcAft>
              <a:defRPr sz="2400">
                <a:solidFill>
                  <a:schemeClr val="tx1"/>
                </a:solidFill>
                <a:latin typeface="Times New Roman" panose="02020603050405020304" pitchFamily="18" charset="0"/>
              </a:defRPr>
            </a:lvl9pPr>
          </a:lstStyle>
          <a:p>
            <a:pPr defTabSz="920344" fontAlgn="base">
              <a:spcBef>
                <a:spcPct val="0"/>
              </a:spcBef>
              <a:spcAft>
                <a:spcPct val="0"/>
              </a:spcAft>
              <a:defRPr/>
            </a:pPr>
            <a:fld id="{2D284296-5E1C-40FB-9B13-6AB838F0372A}" type="slidenum">
              <a:rPr lang="de-DE" altLang="de-DE" sz="1200">
                <a:solidFill>
                  <a:prstClr val="black"/>
                </a:solidFill>
              </a:rPr>
              <a:pPr defTabSz="920344" fontAlgn="base">
                <a:spcBef>
                  <a:spcPct val="0"/>
                </a:spcBef>
                <a:spcAft>
                  <a:spcPct val="0"/>
                </a:spcAft>
                <a:defRPr/>
              </a:pPr>
              <a:t>31</a:t>
            </a:fld>
            <a:endParaRPr lang="de-DE" altLang="de-DE" sz="1200">
              <a:solidFill>
                <a:prstClr val="black"/>
              </a:solidFill>
            </a:endParaRPr>
          </a:p>
        </p:txBody>
      </p:sp>
    </p:spTree>
    <p:extLst>
      <p:ext uri="{BB962C8B-B14F-4D97-AF65-F5344CB8AC3E}">
        <p14:creationId xmlns:p14="http://schemas.microsoft.com/office/powerpoint/2010/main" val="3652240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997" indent="-282814">
              <a:defRPr sz="2400">
                <a:solidFill>
                  <a:schemeClr val="tx1"/>
                </a:solidFill>
                <a:latin typeface="Times New Roman" panose="02020603050405020304" pitchFamily="18" charset="0"/>
              </a:defRPr>
            </a:lvl2pPr>
            <a:lvl3pPr marL="1131256" indent="-225293">
              <a:defRPr sz="2400">
                <a:solidFill>
                  <a:schemeClr val="tx1"/>
                </a:solidFill>
                <a:latin typeface="Times New Roman" panose="02020603050405020304" pitchFamily="18" charset="0"/>
              </a:defRPr>
            </a:lvl3pPr>
            <a:lvl4pPr marL="1583439" indent="-225293">
              <a:defRPr sz="2400">
                <a:solidFill>
                  <a:schemeClr val="tx1"/>
                </a:solidFill>
                <a:latin typeface="Times New Roman" panose="02020603050405020304" pitchFamily="18" charset="0"/>
              </a:defRPr>
            </a:lvl4pPr>
            <a:lvl5pPr marL="2037219" indent="-225293">
              <a:defRPr sz="2400">
                <a:solidFill>
                  <a:schemeClr val="tx1"/>
                </a:solidFill>
                <a:latin typeface="Times New Roman" panose="02020603050405020304" pitchFamily="18" charset="0"/>
              </a:defRPr>
            </a:lvl5pPr>
            <a:lvl6pPr marL="2497391" indent="-225293" eaLnBrk="0" fontAlgn="base" hangingPunct="0">
              <a:spcBef>
                <a:spcPct val="0"/>
              </a:spcBef>
              <a:spcAft>
                <a:spcPct val="0"/>
              </a:spcAft>
              <a:defRPr sz="2400">
                <a:solidFill>
                  <a:schemeClr val="tx1"/>
                </a:solidFill>
                <a:latin typeface="Times New Roman" panose="02020603050405020304" pitchFamily="18" charset="0"/>
              </a:defRPr>
            </a:lvl6pPr>
            <a:lvl7pPr marL="2957563" indent="-225293" eaLnBrk="0" fontAlgn="base" hangingPunct="0">
              <a:spcBef>
                <a:spcPct val="0"/>
              </a:spcBef>
              <a:spcAft>
                <a:spcPct val="0"/>
              </a:spcAft>
              <a:defRPr sz="2400">
                <a:solidFill>
                  <a:schemeClr val="tx1"/>
                </a:solidFill>
                <a:latin typeface="Times New Roman" panose="02020603050405020304" pitchFamily="18" charset="0"/>
              </a:defRPr>
            </a:lvl7pPr>
            <a:lvl8pPr marL="3417735" indent="-225293" eaLnBrk="0" fontAlgn="base" hangingPunct="0">
              <a:spcBef>
                <a:spcPct val="0"/>
              </a:spcBef>
              <a:spcAft>
                <a:spcPct val="0"/>
              </a:spcAft>
              <a:defRPr sz="2400">
                <a:solidFill>
                  <a:schemeClr val="tx1"/>
                </a:solidFill>
                <a:latin typeface="Times New Roman" panose="02020603050405020304" pitchFamily="18" charset="0"/>
              </a:defRPr>
            </a:lvl8pPr>
            <a:lvl9pPr marL="3877907" indent="-225293" eaLnBrk="0" fontAlgn="base" hangingPunct="0">
              <a:spcBef>
                <a:spcPct val="0"/>
              </a:spcBef>
              <a:spcAft>
                <a:spcPct val="0"/>
              </a:spcAft>
              <a:defRPr sz="2400">
                <a:solidFill>
                  <a:schemeClr val="tx1"/>
                </a:solidFill>
                <a:latin typeface="Times New Roman" panose="02020603050405020304" pitchFamily="18" charset="0"/>
              </a:defRPr>
            </a:lvl9pPr>
          </a:lstStyle>
          <a:p>
            <a:pPr defTabSz="920344" fontAlgn="base">
              <a:spcBef>
                <a:spcPct val="0"/>
              </a:spcBef>
              <a:spcAft>
                <a:spcPct val="0"/>
              </a:spcAft>
              <a:defRPr/>
            </a:pPr>
            <a:fld id="{6EBA1CE9-1FBC-4EE1-A091-8E9A26566AEF}" type="slidenum">
              <a:rPr lang="de-DE" altLang="de-DE" sz="1200">
                <a:solidFill>
                  <a:srgbClr val="000000"/>
                </a:solidFill>
              </a:rPr>
              <a:pPr defTabSz="920344" fontAlgn="base">
                <a:spcBef>
                  <a:spcPct val="0"/>
                </a:spcBef>
                <a:spcAft>
                  <a:spcPct val="0"/>
                </a:spcAft>
                <a:defRPr/>
              </a:pPr>
              <a:t>32</a:t>
            </a:fld>
            <a:endParaRPr lang="de-DE" altLang="de-DE" sz="1200">
              <a:solidFill>
                <a:srgbClr val="000000"/>
              </a:solidFill>
            </a:endParaRPr>
          </a:p>
        </p:txBody>
      </p:sp>
    </p:spTree>
    <p:extLst>
      <p:ext uri="{BB962C8B-B14F-4D97-AF65-F5344CB8AC3E}">
        <p14:creationId xmlns:p14="http://schemas.microsoft.com/office/powerpoint/2010/main" val="366691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2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997" indent="-282814">
              <a:defRPr sz="2400">
                <a:solidFill>
                  <a:schemeClr val="tx1"/>
                </a:solidFill>
                <a:latin typeface="Times New Roman" panose="02020603050405020304" pitchFamily="18" charset="0"/>
              </a:defRPr>
            </a:lvl2pPr>
            <a:lvl3pPr marL="1131256" indent="-225293">
              <a:defRPr sz="2400">
                <a:solidFill>
                  <a:schemeClr val="tx1"/>
                </a:solidFill>
                <a:latin typeface="Times New Roman" panose="02020603050405020304" pitchFamily="18" charset="0"/>
              </a:defRPr>
            </a:lvl3pPr>
            <a:lvl4pPr marL="1583439" indent="-225293">
              <a:defRPr sz="2400">
                <a:solidFill>
                  <a:schemeClr val="tx1"/>
                </a:solidFill>
                <a:latin typeface="Times New Roman" panose="02020603050405020304" pitchFamily="18" charset="0"/>
              </a:defRPr>
            </a:lvl4pPr>
            <a:lvl5pPr marL="2037219" indent="-225293">
              <a:defRPr sz="2400">
                <a:solidFill>
                  <a:schemeClr val="tx1"/>
                </a:solidFill>
                <a:latin typeface="Times New Roman" panose="02020603050405020304" pitchFamily="18" charset="0"/>
              </a:defRPr>
            </a:lvl5pPr>
            <a:lvl6pPr marL="2497391" indent="-225293" eaLnBrk="0" fontAlgn="base" hangingPunct="0">
              <a:spcBef>
                <a:spcPct val="0"/>
              </a:spcBef>
              <a:spcAft>
                <a:spcPct val="0"/>
              </a:spcAft>
              <a:defRPr sz="2400">
                <a:solidFill>
                  <a:schemeClr val="tx1"/>
                </a:solidFill>
                <a:latin typeface="Times New Roman" panose="02020603050405020304" pitchFamily="18" charset="0"/>
              </a:defRPr>
            </a:lvl6pPr>
            <a:lvl7pPr marL="2957563" indent="-225293" eaLnBrk="0" fontAlgn="base" hangingPunct="0">
              <a:spcBef>
                <a:spcPct val="0"/>
              </a:spcBef>
              <a:spcAft>
                <a:spcPct val="0"/>
              </a:spcAft>
              <a:defRPr sz="2400">
                <a:solidFill>
                  <a:schemeClr val="tx1"/>
                </a:solidFill>
                <a:latin typeface="Times New Roman" panose="02020603050405020304" pitchFamily="18" charset="0"/>
              </a:defRPr>
            </a:lvl7pPr>
            <a:lvl8pPr marL="3417735" indent="-225293" eaLnBrk="0" fontAlgn="base" hangingPunct="0">
              <a:spcBef>
                <a:spcPct val="0"/>
              </a:spcBef>
              <a:spcAft>
                <a:spcPct val="0"/>
              </a:spcAft>
              <a:defRPr sz="2400">
                <a:solidFill>
                  <a:schemeClr val="tx1"/>
                </a:solidFill>
                <a:latin typeface="Times New Roman" panose="02020603050405020304" pitchFamily="18" charset="0"/>
              </a:defRPr>
            </a:lvl8pPr>
            <a:lvl9pPr marL="3877907" indent="-225293" eaLnBrk="0" fontAlgn="base" hangingPunct="0">
              <a:spcBef>
                <a:spcPct val="0"/>
              </a:spcBef>
              <a:spcAft>
                <a:spcPct val="0"/>
              </a:spcAft>
              <a:defRPr sz="2400">
                <a:solidFill>
                  <a:schemeClr val="tx1"/>
                </a:solidFill>
                <a:latin typeface="Times New Roman" panose="02020603050405020304" pitchFamily="18" charset="0"/>
              </a:defRPr>
            </a:lvl9pPr>
          </a:lstStyle>
          <a:p>
            <a:pPr defTabSz="920344" fontAlgn="base">
              <a:spcBef>
                <a:spcPct val="0"/>
              </a:spcBef>
              <a:spcAft>
                <a:spcPct val="0"/>
              </a:spcAft>
              <a:defRPr/>
            </a:pPr>
            <a:fld id="{9EE5BBD3-B419-44DF-B756-68D1EF89C4A4}" type="slidenum">
              <a:rPr lang="de-DE" altLang="de-DE" sz="1200">
                <a:solidFill>
                  <a:prstClr val="black"/>
                </a:solidFill>
              </a:rPr>
              <a:pPr defTabSz="920344" fontAlgn="base">
                <a:spcBef>
                  <a:spcPct val="0"/>
                </a:spcBef>
                <a:spcAft>
                  <a:spcPct val="0"/>
                </a:spcAft>
                <a:defRPr/>
              </a:pPr>
              <a:t>33</a:t>
            </a:fld>
            <a:endParaRPr lang="de-DE" altLang="de-DE" sz="1200">
              <a:solidFill>
                <a:prstClr val="black"/>
              </a:solidFill>
            </a:endParaRPr>
          </a:p>
        </p:txBody>
      </p:sp>
    </p:spTree>
    <p:extLst>
      <p:ext uri="{BB962C8B-B14F-4D97-AF65-F5344CB8AC3E}">
        <p14:creationId xmlns:p14="http://schemas.microsoft.com/office/powerpoint/2010/main" val="96549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997" indent="-282814">
              <a:defRPr sz="2400">
                <a:solidFill>
                  <a:schemeClr val="tx1"/>
                </a:solidFill>
                <a:latin typeface="Times New Roman" panose="02020603050405020304" pitchFamily="18" charset="0"/>
              </a:defRPr>
            </a:lvl2pPr>
            <a:lvl3pPr marL="1131256" indent="-225293">
              <a:defRPr sz="2400">
                <a:solidFill>
                  <a:schemeClr val="tx1"/>
                </a:solidFill>
                <a:latin typeface="Times New Roman" panose="02020603050405020304" pitchFamily="18" charset="0"/>
              </a:defRPr>
            </a:lvl3pPr>
            <a:lvl4pPr marL="1583439" indent="-225293">
              <a:defRPr sz="2400">
                <a:solidFill>
                  <a:schemeClr val="tx1"/>
                </a:solidFill>
                <a:latin typeface="Times New Roman" panose="02020603050405020304" pitchFamily="18" charset="0"/>
              </a:defRPr>
            </a:lvl4pPr>
            <a:lvl5pPr marL="2037219" indent="-225293">
              <a:defRPr sz="2400">
                <a:solidFill>
                  <a:schemeClr val="tx1"/>
                </a:solidFill>
                <a:latin typeface="Times New Roman" panose="02020603050405020304" pitchFamily="18" charset="0"/>
              </a:defRPr>
            </a:lvl5pPr>
            <a:lvl6pPr marL="2497391" indent="-225293" eaLnBrk="0" fontAlgn="base" hangingPunct="0">
              <a:spcBef>
                <a:spcPct val="0"/>
              </a:spcBef>
              <a:spcAft>
                <a:spcPct val="0"/>
              </a:spcAft>
              <a:defRPr sz="2400">
                <a:solidFill>
                  <a:schemeClr val="tx1"/>
                </a:solidFill>
                <a:latin typeface="Times New Roman" panose="02020603050405020304" pitchFamily="18" charset="0"/>
              </a:defRPr>
            </a:lvl6pPr>
            <a:lvl7pPr marL="2957563" indent="-225293" eaLnBrk="0" fontAlgn="base" hangingPunct="0">
              <a:spcBef>
                <a:spcPct val="0"/>
              </a:spcBef>
              <a:spcAft>
                <a:spcPct val="0"/>
              </a:spcAft>
              <a:defRPr sz="2400">
                <a:solidFill>
                  <a:schemeClr val="tx1"/>
                </a:solidFill>
                <a:latin typeface="Times New Roman" panose="02020603050405020304" pitchFamily="18" charset="0"/>
              </a:defRPr>
            </a:lvl7pPr>
            <a:lvl8pPr marL="3417735" indent="-225293" eaLnBrk="0" fontAlgn="base" hangingPunct="0">
              <a:spcBef>
                <a:spcPct val="0"/>
              </a:spcBef>
              <a:spcAft>
                <a:spcPct val="0"/>
              </a:spcAft>
              <a:defRPr sz="2400">
                <a:solidFill>
                  <a:schemeClr val="tx1"/>
                </a:solidFill>
                <a:latin typeface="Times New Roman" panose="02020603050405020304" pitchFamily="18" charset="0"/>
              </a:defRPr>
            </a:lvl8pPr>
            <a:lvl9pPr marL="3877907" indent="-225293" eaLnBrk="0" fontAlgn="base" hangingPunct="0">
              <a:spcBef>
                <a:spcPct val="0"/>
              </a:spcBef>
              <a:spcAft>
                <a:spcPct val="0"/>
              </a:spcAft>
              <a:defRPr sz="2400">
                <a:solidFill>
                  <a:schemeClr val="tx1"/>
                </a:solidFill>
                <a:latin typeface="Times New Roman" panose="02020603050405020304" pitchFamily="18" charset="0"/>
              </a:defRPr>
            </a:lvl9pPr>
          </a:lstStyle>
          <a:p>
            <a:pPr defTabSz="920344" fontAlgn="base">
              <a:spcBef>
                <a:spcPct val="0"/>
              </a:spcBef>
              <a:spcAft>
                <a:spcPct val="0"/>
              </a:spcAft>
              <a:defRPr/>
            </a:pPr>
            <a:fld id="{BD55F773-8C57-4D31-B86B-A6157495F409}" type="slidenum">
              <a:rPr lang="de-DE" altLang="de-DE" sz="1200">
                <a:solidFill>
                  <a:prstClr val="black"/>
                </a:solidFill>
              </a:rPr>
              <a:pPr defTabSz="920344" fontAlgn="base">
                <a:spcBef>
                  <a:spcPct val="0"/>
                </a:spcBef>
                <a:spcAft>
                  <a:spcPct val="0"/>
                </a:spcAft>
                <a:defRPr/>
              </a:pPr>
              <a:t>34</a:t>
            </a:fld>
            <a:endParaRPr lang="de-DE" altLang="de-DE" sz="1200">
              <a:solidFill>
                <a:prstClr val="black"/>
              </a:solidFill>
            </a:endParaRPr>
          </a:p>
        </p:txBody>
      </p:sp>
    </p:spTree>
    <p:extLst>
      <p:ext uri="{BB962C8B-B14F-4D97-AF65-F5344CB8AC3E}">
        <p14:creationId xmlns:p14="http://schemas.microsoft.com/office/powerpoint/2010/main" val="3478605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35</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36</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5" y="4960831"/>
            <a:ext cx="6264696" cy="4466987"/>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70564" indent="-170564">
              <a:buFont typeface="Arial" panose="020B0604020202020204" pitchFamily="34" charset="0"/>
              <a:buChar char="•"/>
            </a:pPr>
            <a:r>
              <a:rPr lang="de-DE" dirty="0"/>
              <a:t>Pass oder einen anderen Identitätsnachweis des Kindes</a:t>
            </a:r>
          </a:p>
          <a:p>
            <a:pPr marL="170564" indent="-170564">
              <a:buFont typeface="Arial" panose="020B0604020202020204" pitchFamily="34" charset="0"/>
              <a:buChar char="•"/>
            </a:pPr>
            <a:r>
              <a:rPr lang="de-DE" dirty="0"/>
              <a:t>die Bestätigung der Grundschule über den Schulbesuch</a:t>
            </a:r>
          </a:p>
          <a:p>
            <a:pPr marL="170564" indent="-170564">
              <a:buFont typeface="Arial" panose="020B0604020202020204" pitchFamily="34" charset="0"/>
              <a:buChar char="•"/>
            </a:pPr>
            <a:r>
              <a:rPr lang="de-DE" dirty="0"/>
              <a:t>die Grundschulempfehlung</a:t>
            </a:r>
          </a:p>
          <a:p>
            <a:pPr marL="170564" indent="-170564">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37</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2"/>
            <a:ext cx="6120678" cy="4466987"/>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70666" indent="-170666">
              <a:buFont typeface="Arial" panose="020B0604020202020204" pitchFamily="34" charset="0"/>
              <a:buChar char="•"/>
            </a:pPr>
            <a:r>
              <a:rPr lang="de-DE" dirty="0"/>
              <a:t>„Grundschule - Von der Grundschule in die weiterführende Schule“ </a:t>
            </a:r>
          </a:p>
          <a:p>
            <a:pPr marL="170666" indent="-170666">
              <a:buFont typeface="Arial" panose="020B0604020202020204" pitchFamily="34" charset="0"/>
              <a:buChar char="•"/>
            </a:pPr>
            <a:r>
              <a:rPr lang="de-DE" dirty="0"/>
              <a:t>„Bildungswege in Baden-Württemberg“</a:t>
            </a:r>
          </a:p>
          <a:p>
            <a:pPr marL="170666" indent="-170666">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38</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39</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14375"/>
            <a:ext cx="4962525"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2497" y="4650964"/>
            <a:ext cx="6192688" cy="519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1" tIns="45677" rIns="91361" bIns="45677"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1302" indent="-171302">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1302" indent="-171302">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1302" indent="-171302"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1302" indent="-171302"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1302" indent="-171302"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1302" indent="-171302"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1302" indent="-171302"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1302" indent="-171302"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8103" lvl="1" indent="-171302"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8103" lvl="1" indent="-171302"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8103" lvl="1" indent="-171302"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8103" lvl="1" indent="-171302" fontAlgn="t">
              <a:buFont typeface="Wingdings" panose="05000000000000000000" pitchFamily="2" charset="2"/>
              <a:buChar char="§"/>
            </a:pPr>
            <a:r>
              <a:rPr lang="de-DE" sz="1100" b="1" dirty="0">
                <a:latin typeface="+mj-lt"/>
              </a:rPr>
              <a:t>Entwicklungsmöglichkeiten des Kindes</a:t>
            </a:r>
          </a:p>
          <a:p>
            <a:pPr marL="628103" lvl="1" indent="-171302"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1302" indent="-171302" fontAlgn="t">
              <a:buFont typeface="Arial" panose="020B0604020202020204" pitchFamily="34" charset="0"/>
              <a:buChar char="•"/>
            </a:pPr>
            <a:endParaRPr lang="de-DE" sz="1100" dirty="0">
              <a:latin typeface="+mj-lt"/>
            </a:endParaRPr>
          </a:p>
          <a:p>
            <a:pPr marL="171302" indent="-171302">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2" y="4963318"/>
            <a:ext cx="6120680" cy="4778511"/>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1302" indent="-171302"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1302" indent="-171302"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1302" indent="-171302" fontAlgn="t">
              <a:buFont typeface="Arial" panose="020B0604020202020204" pitchFamily="34" charset="0"/>
              <a:buChar char="•"/>
            </a:pPr>
            <a:endParaRPr lang="de-DE" sz="1100" dirty="0">
              <a:latin typeface="+mj-lt"/>
            </a:endParaRPr>
          </a:p>
          <a:p>
            <a:pPr marL="171302" indent="-171302"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1302" indent="-171302"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1302" indent="-171302" fontAlgn="t">
              <a:buFont typeface="Arial" panose="020B0604020202020204" pitchFamily="34" charset="0"/>
              <a:buChar char="•"/>
            </a:pPr>
            <a:endParaRPr lang="de-DE" sz="1100" dirty="0">
              <a:latin typeface="+mj-lt"/>
            </a:endParaRPr>
          </a:p>
          <a:p>
            <a:pPr marL="171302" indent="-171302"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1302" indent="-171302"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1302" indent="-171302"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1302" indent="-171302" fontAlgn="t">
              <a:buFont typeface="Arial" panose="020B0604020202020204" pitchFamily="34" charset="0"/>
              <a:buChar char="•"/>
            </a:pPr>
            <a:endParaRPr lang="de-DE" sz="1100" dirty="0">
              <a:latin typeface="+mj-lt"/>
            </a:endParaRPr>
          </a:p>
          <a:p>
            <a:pPr marL="171302" indent="-171302"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1302" indent="-171302"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844105"/>
            <a:ext cx="6120679" cy="4752921"/>
          </a:xfrm>
        </p:spPr>
        <p:txBody>
          <a:bodyPr>
            <a:noAutofit/>
          </a:bodyPr>
          <a:lstStyle/>
          <a:p>
            <a:r>
              <a:rPr lang="de-DE" sz="1100" u="sng" dirty="0"/>
              <a:t>Zur Gliederung des zweiten Teils</a:t>
            </a:r>
            <a:r>
              <a:rPr lang="de-DE" sz="1100" dirty="0"/>
              <a:t>: </a:t>
            </a:r>
          </a:p>
          <a:p>
            <a:endParaRPr lang="de-DE" sz="1100" dirty="0"/>
          </a:p>
          <a:p>
            <a:pPr marL="170564" lvl="1" indent="-170564" defTabSz="707521">
              <a:spcBef>
                <a:spcPct val="0"/>
              </a:spcBef>
              <a:spcAft>
                <a:spcPct val="15000"/>
              </a:spcAft>
              <a:buFont typeface="Arial" panose="020B0604020202020204" pitchFamily="34" charset="0"/>
              <a:buChar char="•"/>
              <a:defRPr/>
            </a:pPr>
            <a:r>
              <a:rPr lang="de-DE" sz="1100" dirty="0"/>
              <a:t>Im Folgenden erhalten Sie zunächst Informationen zu den auf die Grundschule aufbauenden weiterführenden Schularten </a:t>
            </a:r>
            <a:r>
              <a:rPr lang="de-DE" sz="1100" b="1" dirty="0"/>
              <a:t>Hauptschule/Werkrealschule, Realschule, Gymnasium</a:t>
            </a:r>
            <a:r>
              <a:rPr lang="de-DE" sz="1100" dirty="0"/>
              <a:t> und </a:t>
            </a:r>
            <a:r>
              <a:rPr lang="de-DE" sz="1100" b="1" dirty="0"/>
              <a:t>Gemeinschaftsschule.</a:t>
            </a:r>
            <a:r>
              <a:rPr lang="de-DE" sz="1100" dirty="0"/>
              <a:t> </a:t>
            </a:r>
          </a:p>
          <a:p>
            <a:pPr marL="170564" indent="-170564">
              <a:buFont typeface="Arial" panose="020B0604020202020204" pitchFamily="34" charset="0"/>
              <a:buChar char="•"/>
            </a:pPr>
            <a:r>
              <a:rPr lang="de-DE" sz="1100" dirty="0"/>
              <a:t>Im Anschluss daran folgt eine Vorstellung der sonderpädagogischen Beratungs-, Unterstützungs- und Bildungsangebote, darunter auch die </a:t>
            </a:r>
            <a:r>
              <a:rPr lang="de-DE" sz="1100" b="1" dirty="0"/>
              <a:t>sonderpädagogischen Bildungs- und Beratungszentren</a:t>
            </a:r>
            <a:r>
              <a:rPr lang="de-DE" sz="1100" dirty="0"/>
              <a:t>, kurz SBBZ. </a:t>
            </a:r>
            <a:br>
              <a:rPr lang="de-DE" sz="1100" dirty="0"/>
            </a:br>
            <a:r>
              <a:rPr lang="de-DE" sz="110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Neben den allgemein bildenden Schulen bieten die </a:t>
            </a:r>
            <a:r>
              <a:rPr lang="de-DE" sz="1100" b="1" dirty="0"/>
              <a:t>beruflichen Schulen </a:t>
            </a:r>
            <a:r>
              <a:rPr lang="de-DE" sz="1100" dirty="0"/>
              <a:t>weitere wichtige Bildungs- und Qualifizierungsmöglichkeiten, über die wir ausführlicher informieren möchten. </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Das Angebot der allgemein bildenden Schulen in Kombination mit dem der beruflichen Schulen schafft ein </a:t>
            </a:r>
            <a:r>
              <a:rPr lang="de-DE" sz="1100" b="1" dirty="0"/>
              <a:t>breites Angebot an Bildungswegen</a:t>
            </a:r>
            <a:r>
              <a:rPr lang="de-DE" sz="110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6" y="4981533"/>
            <a:ext cx="6192688" cy="3294154"/>
          </a:xfrm>
        </p:spPr>
        <p:txBody>
          <a:bodyPr/>
          <a:lstStyle/>
          <a:p>
            <a:pPr marL="170564" indent="-170564">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70564" indent="-170564">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70564" indent="-170564">
              <a:buFont typeface="Arial" panose="020B0604020202020204" pitchFamily="34" charset="0"/>
              <a:buChar char="•"/>
            </a:pPr>
            <a:endParaRPr lang="de-DE" dirty="0"/>
          </a:p>
          <a:p>
            <a:pPr marL="170564" indent="-170564">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70564" lvl="1" indent="-170564">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642938"/>
            <a:ext cx="4962525" cy="3722687"/>
          </a:xfrm>
        </p:spPr>
      </p:sp>
      <p:sp>
        <p:nvSpPr>
          <p:cNvPr id="3" name="Notizenplatzhalter 2"/>
          <p:cNvSpPr>
            <a:spLocks noGrp="1"/>
          </p:cNvSpPr>
          <p:nvPr>
            <p:ph type="body" idx="1"/>
          </p:nvPr>
        </p:nvSpPr>
        <p:spPr>
          <a:xfrm>
            <a:off x="302495" y="4963319"/>
            <a:ext cx="6264696" cy="4680520"/>
          </a:xfrm>
        </p:spPr>
        <p:txBody>
          <a:bodyPr/>
          <a:lstStyle/>
          <a:p>
            <a:pPr marL="170564" indent="-170564">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5377" lvl="1" indent="-170542">
              <a:buFont typeface="Wingdings" panose="05000000000000000000" pitchFamily="2" charset="2"/>
              <a:buChar char="§"/>
            </a:pPr>
            <a:r>
              <a:rPr lang="de-DE" sz="1100" dirty="0"/>
              <a:t>Hauptschulabschluss am Ende von Klasse 9</a:t>
            </a:r>
          </a:p>
          <a:p>
            <a:pPr marL="625377" lvl="1" indent="-170542">
              <a:buFont typeface="Wingdings" panose="05000000000000000000" pitchFamily="2" charset="2"/>
              <a:buChar char="§"/>
            </a:pPr>
            <a:r>
              <a:rPr lang="de-DE" sz="1100" dirty="0"/>
              <a:t>Hauptschulabschluss am Ende von Klasse 10</a:t>
            </a:r>
          </a:p>
          <a:p>
            <a:pPr marL="625377" lvl="1" indent="-170542">
              <a:buFont typeface="Wingdings" panose="05000000000000000000" pitchFamily="2" charset="2"/>
              <a:buChar char="§"/>
            </a:pPr>
            <a:r>
              <a:rPr lang="de-DE" sz="1100" dirty="0"/>
              <a:t>Werkrealschulabschluss in Klasse 10 (Mittlerer Schulabschluss)</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07F6E17D-88D5-4BC3-8E93-6085D6490E3C}" type="slidenum">
              <a:rPr lang="de-DE" altLang="de-DE"/>
              <a:pPr/>
              <a:t>‹Nr.›</a:t>
            </a:fld>
            <a:endParaRPr lang="de-DE" altLang="de-DE"/>
          </a:p>
        </p:txBody>
      </p:sp>
    </p:spTree>
    <p:extLst>
      <p:ext uri="{BB962C8B-B14F-4D97-AF65-F5344CB8AC3E}">
        <p14:creationId xmlns:p14="http://schemas.microsoft.com/office/powerpoint/2010/main" val="377494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E595840-478D-49F9-B64D-1DFE6C164F93}" type="slidenum">
              <a:rPr lang="de-DE" altLang="de-DE"/>
              <a:pPr/>
              <a:t>‹Nr.›</a:t>
            </a:fld>
            <a:endParaRPr lang="de-DE" altLang="de-DE"/>
          </a:p>
        </p:txBody>
      </p:sp>
    </p:spTree>
    <p:extLst>
      <p:ext uri="{BB962C8B-B14F-4D97-AF65-F5344CB8AC3E}">
        <p14:creationId xmlns:p14="http://schemas.microsoft.com/office/powerpoint/2010/main" val="327673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85BC104A-F094-4F71-B60E-949AB77DE3F2}" type="slidenum">
              <a:rPr lang="de-DE" altLang="de-DE"/>
              <a:pPr/>
              <a:t>‹Nr.›</a:t>
            </a:fld>
            <a:endParaRPr lang="de-DE" altLang="de-DE"/>
          </a:p>
        </p:txBody>
      </p:sp>
    </p:spTree>
    <p:extLst>
      <p:ext uri="{BB962C8B-B14F-4D97-AF65-F5344CB8AC3E}">
        <p14:creationId xmlns:p14="http://schemas.microsoft.com/office/powerpoint/2010/main" val="167342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7FE51A7C-3B31-4500-B7CC-D466A48A335F}" type="slidenum">
              <a:rPr lang="de-DE" altLang="de-DE"/>
              <a:pPr/>
              <a:t>‹Nr.›</a:t>
            </a:fld>
            <a:endParaRPr lang="de-DE" altLang="de-DE"/>
          </a:p>
        </p:txBody>
      </p:sp>
    </p:spTree>
    <p:extLst>
      <p:ext uri="{BB962C8B-B14F-4D97-AF65-F5344CB8AC3E}">
        <p14:creationId xmlns:p14="http://schemas.microsoft.com/office/powerpoint/2010/main" val="91047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6A9A2880-B392-4C44-ACE4-CBD9618E13AD}" type="slidenum">
              <a:rPr lang="de-DE" altLang="de-DE"/>
              <a:pPr/>
              <a:t>‹Nr.›</a:t>
            </a:fld>
            <a:endParaRPr lang="de-DE" altLang="de-DE"/>
          </a:p>
        </p:txBody>
      </p:sp>
    </p:spTree>
    <p:extLst>
      <p:ext uri="{BB962C8B-B14F-4D97-AF65-F5344CB8AC3E}">
        <p14:creationId xmlns:p14="http://schemas.microsoft.com/office/powerpoint/2010/main" val="193623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C22A5CD3-BD61-42E9-A1C7-EC31B5E4D68A}" type="slidenum">
              <a:rPr lang="de-DE" altLang="de-DE"/>
              <a:pPr/>
              <a:t>‹Nr.›</a:t>
            </a:fld>
            <a:endParaRPr lang="de-DE" altLang="de-DE"/>
          </a:p>
        </p:txBody>
      </p:sp>
    </p:spTree>
    <p:extLst>
      <p:ext uri="{BB962C8B-B14F-4D97-AF65-F5344CB8AC3E}">
        <p14:creationId xmlns:p14="http://schemas.microsoft.com/office/powerpoint/2010/main" val="410632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64FEDC77-084D-4027-87D5-F1ECCC0F091C}" type="slidenum">
              <a:rPr lang="de-DE" altLang="de-DE"/>
              <a:pPr/>
              <a:t>‹Nr.›</a:t>
            </a:fld>
            <a:endParaRPr lang="de-DE" altLang="de-DE"/>
          </a:p>
        </p:txBody>
      </p:sp>
    </p:spTree>
    <p:extLst>
      <p:ext uri="{BB962C8B-B14F-4D97-AF65-F5344CB8AC3E}">
        <p14:creationId xmlns:p14="http://schemas.microsoft.com/office/powerpoint/2010/main" val="203182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4820797-A56D-432F-AD64-125A14E6A1F6}" type="slidenum">
              <a:rPr lang="de-DE" altLang="de-DE"/>
              <a:pPr/>
              <a:t>‹Nr.›</a:t>
            </a:fld>
            <a:endParaRPr lang="de-DE" altLang="de-DE"/>
          </a:p>
        </p:txBody>
      </p:sp>
    </p:spTree>
    <p:extLst>
      <p:ext uri="{BB962C8B-B14F-4D97-AF65-F5344CB8AC3E}">
        <p14:creationId xmlns:p14="http://schemas.microsoft.com/office/powerpoint/2010/main" val="178875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4F116B9-2AA8-4565-8652-97129CB4FCB9}" type="slidenum">
              <a:rPr lang="de-DE" altLang="de-DE"/>
              <a:pPr/>
              <a:t>‹Nr.›</a:t>
            </a:fld>
            <a:endParaRPr lang="de-DE" altLang="de-DE"/>
          </a:p>
        </p:txBody>
      </p:sp>
    </p:spTree>
    <p:extLst>
      <p:ext uri="{BB962C8B-B14F-4D97-AF65-F5344CB8AC3E}">
        <p14:creationId xmlns:p14="http://schemas.microsoft.com/office/powerpoint/2010/main" val="1981682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EA0EA4D9-EFA0-42FD-838E-D7E2C86C10D9}" type="slidenum">
              <a:rPr lang="de-DE" altLang="de-DE"/>
              <a:pPr/>
              <a:t>‹Nr.›</a:t>
            </a:fld>
            <a:endParaRPr lang="de-DE" altLang="de-DE"/>
          </a:p>
        </p:txBody>
      </p:sp>
    </p:spTree>
    <p:extLst>
      <p:ext uri="{BB962C8B-B14F-4D97-AF65-F5344CB8AC3E}">
        <p14:creationId xmlns:p14="http://schemas.microsoft.com/office/powerpoint/2010/main" val="279670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64DBAB30-1ACB-42CE-B413-5FBD0CFDF6F8}" type="slidenum">
              <a:rPr lang="de-DE" altLang="de-DE"/>
              <a:pPr/>
              <a:t>‹Nr.›</a:t>
            </a:fld>
            <a:endParaRPr lang="de-DE" altLang="de-DE"/>
          </a:p>
        </p:txBody>
      </p:sp>
    </p:spTree>
    <p:extLst>
      <p:ext uri="{BB962C8B-B14F-4D97-AF65-F5344CB8AC3E}">
        <p14:creationId xmlns:p14="http://schemas.microsoft.com/office/powerpoint/2010/main" val="126477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17.11.2022</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A28967D-B02B-4EF3-A5A9-CD143D7DD3A0}" type="slidenum">
              <a:rPr lang="de-DE" altLang="de-DE"/>
              <a:pPr/>
              <a:t>‹Nr.›</a:t>
            </a:fld>
            <a:endParaRPr lang="de-DE" altLang="de-DE"/>
          </a:p>
        </p:txBody>
      </p:sp>
    </p:spTree>
    <p:extLst>
      <p:ext uri="{BB962C8B-B14F-4D97-AF65-F5344CB8AC3E}">
        <p14:creationId xmlns:p14="http://schemas.microsoft.com/office/powerpoint/2010/main" val="261325973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km-bw.de/" TargetMode="External"/><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www.bildungsnavi-bw.d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9118" y="5860473"/>
            <a:ext cx="1806483" cy="719248"/>
          </a:xfrm>
          <a:prstGeom prst="rect">
            <a:avLst/>
          </a:prstGeom>
        </p:spPr>
      </p:pic>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3">
            <a:extLst>
              <a:ext uri="{FF2B5EF4-FFF2-40B4-BE49-F238E27FC236}">
                <a16:creationId xmlns:a16="http://schemas.microsoft.com/office/drawing/2014/main" id="{A112CD81-A775-0DC2-A29B-49974CA4E3A4}"/>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58E23C4E-FCFD-4331-B8B5-6196C4DEF248}" type="slidenum">
              <a:rPr lang="de-DE" altLang="de-DE" smtClean="0"/>
              <a:pPr/>
              <a:t>19</a:t>
            </a:fld>
            <a:endParaRPr lang="de-DE" altLang="de-DE" sz="1400"/>
          </a:p>
        </p:txBody>
      </p:sp>
      <p:sp>
        <p:nvSpPr>
          <p:cNvPr id="74754" name="Text Box 2">
            <a:extLst>
              <a:ext uri="{FF2B5EF4-FFF2-40B4-BE49-F238E27FC236}">
                <a16:creationId xmlns:a16="http://schemas.microsoft.com/office/drawing/2014/main" id="{E0C9379A-A819-0555-8179-4F4285D90AEA}"/>
              </a:ext>
            </a:extLst>
          </p:cNvPr>
          <p:cNvSpPr txBox="1">
            <a:spLocks noChangeArrowheads="1"/>
          </p:cNvSpPr>
          <p:nvPr/>
        </p:nvSpPr>
        <p:spPr bwMode="auto">
          <a:xfrm>
            <a:off x="250825" y="260350"/>
            <a:ext cx="8893175" cy="6356350"/>
          </a:xfrm>
          <a:prstGeom prst="rect">
            <a:avLst/>
          </a:prstGeom>
          <a:noFill/>
          <a:ln w="9525">
            <a:noFill/>
            <a:miter lim="800000"/>
            <a:headEnd/>
            <a:tailEnd/>
          </a:ln>
          <a:effectLst/>
        </p:spPr>
        <p:txBody>
          <a:bodyPr>
            <a:spAutoFit/>
          </a:bodyPr>
          <a:lstStyle/>
          <a:p>
            <a:pPr marL="355600" indent="-355600" algn="ctr" eaLnBrk="1" hangingPunct="1">
              <a:defRPr/>
            </a:pPr>
            <a:r>
              <a:rPr lang="de-DE" altLang="de-DE" sz="3200" b="1" u="sng" dirty="0">
                <a:solidFill>
                  <a:srgbClr val="C00000"/>
                </a:solidFill>
                <a:latin typeface="Arial" charset="0"/>
                <a:cs typeface="+mn-cs"/>
              </a:rPr>
              <a:t>Worin liegt der Unterschied?</a:t>
            </a:r>
          </a:p>
          <a:p>
            <a:pPr marL="355600" indent="-355600" algn="ctr" eaLnBrk="1" hangingPunct="1">
              <a:defRPr/>
            </a:pPr>
            <a:endParaRPr lang="de-DE" altLang="de-DE" sz="2600" b="1" dirty="0">
              <a:latin typeface="Arial" charset="0"/>
              <a:cs typeface="+mn-cs"/>
            </a:endParaRPr>
          </a:p>
          <a:p>
            <a:pPr eaLnBrk="1" hangingPunct="1">
              <a:spcBef>
                <a:spcPts val="0"/>
              </a:spcBef>
              <a:defRPr/>
            </a:pPr>
            <a:endParaRPr lang="de-DE" altLang="de-DE" sz="20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3 Schularten unter einem Dach </a:t>
            </a:r>
            <a:br>
              <a:rPr lang="de-DE" altLang="de-DE" sz="2000" b="1" dirty="0">
                <a:solidFill>
                  <a:srgbClr val="C00000"/>
                </a:solidFill>
                <a:latin typeface="Arial" charset="0"/>
                <a:cs typeface="+mn-cs"/>
              </a:rPr>
            </a:br>
            <a:r>
              <a:rPr lang="de-DE" altLang="de-DE" sz="2000" b="1" dirty="0">
                <a:latin typeface="Arial" charset="0"/>
                <a:cs typeface="+mn-cs"/>
              </a:rPr>
              <a:t>	</a:t>
            </a:r>
            <a:r>
              <a:rPr lang="de-DE" altLang="de-DE" sz="2000" b="1" dirty="0">
                <a:latin typeface="Arial" charset="0"/>
                <a:cs typeface="+mn-cs"/>
                <a:sym typeface="Wingdings" panose="05000000000000000000" pitchFamily="2" charset="2"/>
              </a:rPr>
              <a:t> </a:t>
            </a:r>
            <a:r>
              <a:rPr lang="de-DE" altLang="de-DE" sz="2000" b="1" dirty="0">
                <a:latin typeface="Arial" charset="0"/>
                <a:cs typeface="+mn-cs"/>
              </a:rPr>
              <a:t>Kein Schulwechsel bei Leistungsveränderungen</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Wie bisher weiterhin ausschließlich G9</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Erweiterte Orientierungsstufe: Klassen 5-7  </a:t>
            </a:r>
            <a:br>
              <a:rPr lang="de-DE" altLang="de-DE" sz="2000" b="1" dirty="0">
                <a:solidFill>
                  <a:srgbClr val="C00000"/>
                </a:solidFill>
                <a:latin typeface="Arial" charset="0"/>
                <a:cs typeface="+mn-cs"/>
              </a:rPr>
            </a:br>
            <a:r>
              <a:rPr lang="de-DE" altLang="de-DE" sz="2000" b="1" dirty="0">
                <a:latin typeface="Arial" charset="0"/>
                <a:cs typeface="+mn-cs"/>
              </a:rPr>
              <a:t>	</a:t>
            </a:r>
            <a:r>
              <a:rPr lang="de-DE" altLang="de-DE" sz="2000" b="1" dirty="0">
                <a:latin typeface="Arial" charset="0"/>
                <a:cs typeface="+mn-cs"/>
                <a:sym typeface="Wingdings" panose="05000000000000000000" pitchFamily="2" charset="2"/>
              </a:rPr>
              <a:t> </a:t>
            </a:r>
            <a:r>
              <a:rPr lang="de-DE" altLang="de-DE" sz="2000" b="1" dirty="0">
                <a:latin typeface="Arial" charset="0"/>
                <a:cs typeface="+mn-cs"/>
              </a:rPr>
              <a:t>Zuweisung in Schulart am Ende von Klasse 7</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Olympiastützpunkt und Eliteschule des Sports mit Sportprofil </a:t>
            </a:r>
            <a:br>
              <a:rPr lang="de-DE" altLang="de-DE" sz="2000" b="1" dirty="0">
                <a:solidFill>
                  <a:srgbClr val="C00000"/>
                </a:solidFill>
                <a:latin typeface="Arial" charset="0"/>
                <a:cs typeface="+mn-cs"/>
              </a:rPr>
            </a:br>
            <a:r>
              <a:rPr lang="de-DE" altLang="de-DE" sz="2000" b="1" dirty="0">
                <a:solidFill>
                  <a:srgbClr val="C00000"/>
                </a:solidFill>
                <a:latin typeface="Arial" charset="0"/>
                <a:cs typeface="+mn-cs"/>
              </a:rPr>
              <a:t>     im Gymnasialbereich</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Gebundene  Ganztagesschule:</a:t>
            </a:r>
          </a:p>
          <a:p>
            <a:pPr indent="-355600" eaLnBrk="1" hangingPunct="1">
              <a:spcBef>
                <a:spcPts val="0"/>
              </a:spcBef>
              <a:buFont typeface="Wingdings" pitchFamily="2" charset="2"/>
              <a:buChar char="Ø"/>
              <a:defRPr/>
            </a:pPr>
            <a:endParaRPr lang="de-DE" altLang="de-DE" sz="300" b="1" dirty="0">
              <a:solidFill>
                <a:srgbClr val="C00000"/>
              </a:solidFill>
              <a:latin typeface="Arial" charset="0"/>
              <a:cs typeface="+mn-cs"/>
            </a:endParaRPr>
          </a:p>
          <a:p>
            <a:pPr indent="-355600" eaLnBrk="1" hangingPunct="1">
              <a:spcBef>
                <a:spcPts val="0"/>
              </a:spcBef>
              <a:buFont typeface="Wingdings" pitchFamily="2" charset="2"/>
              <a:buChar char="Ø"/>
              <a:defRPr/>
            </a:pPr>
            <a:endParaRPr lang="de-DE" altLang="de-DE" sz="300" b="1" dirty="0">
              <a:solidFill>
                <a:srgbClr val="C00000"/>
              </a:solidFill>
              <a:latin typeface="Arial" charset="0"/>
              <a:cs typeface="+mn-cs"/>
            </a:endParaRP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Unterrichtszeit von 8:00 Uhr bis 16:00 Uhr</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a:t>
            </a:r>
            <a:r>
              <a:rPr lang="de-DE" altLang="de-DE" sz="2000" b="1" dirty="0">
                <a:latin typeface="Arial" charset="0"/>
              </a:rPr>
              <a:t>Mensa: Tägl. 3 Menüs zur Auswahl</a:t>
            </a:r>
            <a:endParaRPr lang="de-DE" altLang="de-DE" sz="2000" b="1" dirty="0">
              <a:latin typeface="Arial" charset="0"/>
              <a:cs typeface="+mn-cs"/>
            </a:endParaRP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Sozialpädagogen, 2 Beratungslehrerinnen</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über 100 Arbeitsgemeinschaften, Aufgabenbetreuung und</a:t>
            </a:r>
            <a:br>
              <a:rPr lang="de-DE" altLang="de-DE" sz="2000" b="1" dirty="0">
                <a:latin typeface="Arial" charset="0"/>
                <a:cs typeface="+mn-cs"/>
              </a:rPr>
            </a:br>
            <a:r>
              <a:rPr lang="de-DE" altLang="de-DE" sz="2000" b="1" dirty="0">
                <a:latin typeface="Arial" charset="0"/>
                <a:cs typeface="+mn-cs"/>
              </a:rPr>
              <a:t> 	 Trainingsangebote im AG- und Förderband</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Kooperationen (z.B. Musikschule, Sportvereine etc.)</a:t>
            </a:r>
            <a:endParaRPr lang="de-DE" altLang="de-DE" sz="2600" b="1" dirty="0">
              <a:latin typeface="Arial" charset="0"/>
              <a:cs typeface="+mn-cs"/>
            </a:endParaRPr>
          </a:p>
        </p:txBody>
      </p:sp>
      <p:pic>
        <p:nvPicPr>
          <p:cNvPr id="4100" name="Picture 3" descr="igmh_logo_02">
            <a:extLst>
              <a:ext uri="{FF2B5EF4-FFF2-40B4-BE49-F238E27FC236}">
                <a16:creationId xmlns:a16="http://schemas.microsoft.com/office/drawing/2014/main" id="{0BA033EF-8E04-AE95-9C98-238E79912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17272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754">
                                            <p:txEl>
                                              <p:pRg st="0" end="0"/>
                                            </p:txEl>
                                          </p:spTgt>
                                        </p:tgtEl>
                                        <p:attrNameLst>
                                          <p:attrName>style.visibility</p:attrName>
                                        </p:attrNameLst>
                                      </p:cBhvr>
                                      <p:to>
                                        <p:strVal val="visible"/>
                                      </p:to>
                                    </p:set>
                                    <p:animEffect transition="in" filter="blinds(horizontal)">
                                      <p:cBhvr>
                                        <p:cTn id="12" dur="500"/>
                                        <p:tgtEl>
                                          <p:spTgt spid="747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4754">
                                            <p:txEl>
                                              <p:pRg st="3" end="3"/>
                                            </p:txEl>
                                          </p:spTgt>
                                        </p:tgtEl>
                                        <p:attrNameLst>
                                          <p:attrName>style.visibility</p:attrName>
                                        </p:attrNameLst>
                                      </p:cBhvr>
                                      <p:to>
                                        <p:strVal val="visible"/>
                                      </p:to>
                                    </p:set>
                                    <p:animEffect transition="in" filter="blinds(horizontal)">
                                      <p:cBhvr>
                                        <p:cTn id="17" dur="500"/>
                                        <p:tgtEl>
                                          <p:spTgt spid="747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4754">
                                            <p:txEl>
                                              <p:pRg st="7" end="7"/>
                                            </p:txEl>
                                          </p:spTgt>
                                        </p:tgtEl>
                                        <p:attrNameLst>
                                          <p:attrName>style.visibility</p:attrName>
                                        </p:attrNameLst>
                                      </p:cBhvr>
                                      <p:to>
                                        <p:strVal val="visible"/>
                                      </p:to>
                                    </p:set>
                                    <p:animEffect transition="in" filter="blinds(horizontal)">
                                      <p:cBhvr>
                                        <p:cTn id="22" dur="500"/>
                                        <p:tgtEl>
                                          <p:spTgt spid="7475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4754">
                                            <p:txEl>
                                              <p:pRg st="11" end="11"/>
                                            </p:txEl>
                                          </p:spTgt>
                                        </p:tgtEl>
                                        <p:attrNameLst>
                                          <p:attrName>style.visibility</p:attrName>
                                        </p:attrNameLst>
                                      </p:cBhvr>
                                      <p:to>
                                        <p:strVal val="visible"/>
                                      </p:to>
                                    </p:set>
                                    <p:animEffect transition="in" filter="blinds(horizontal)">
                                      <p:cBhvr>
                                        <p:cTn id="27" dur="500"/>
                                        <p:tgtEl>
                                          <p:spTgt spid="74754">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4754">
                                            <p:txEl>
                                              <p:pRg st="16" end="16"/>
                                            </p:txEl>
                                          </p:spTgt>
                                        </p:tgtEl>
                                        <p:attrNameLst>
                                          <p:attrName>style.visibility</p:attrName>
                                        </p:attrNameLst>
                                      </p:cBhvr>
                                      <p:to>
                                        <p:strVal val="visible"/>
                                      </p:to>
                                    </p:set>
                                    <p:animEffect transition="in" filter="blinds(horizontal)">
                                      <p:cBhvr>
                                        <p:cTn id="32" dur="500"/>
                                        <p:tgtEl>
                                          <p:spTgt spid="74754">
                                            <p:txEl>
                                              <p:pRg st="16" end="1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4754">
                                            <p:txEl>
                                              <p:pRg st="20" end="20"/>
                                            </p:txEl>
                                          </p:spTgt>
                                        </p:tgtEl>
                                        <p:attrNameLst>
                                          <p:attrName>style.visibility</p:attrName>
                                        </p:attrNameLst>
                                      </p:cBhvr>
                                      <p:to>
                                        <p:strVal val="visible"/>
                                      </p:to>
                                    </p:set>
                                    <p:animEffect transition="in" filter="blinds(horizontal)">
                                      <p:cBhvr>
                                        <p:cTn id="37" dur="500"/>
                                        <p:tgtEl>
                                          <p:spTgt spid="74754">
                                            <p:txEl>
                                              <p:pRg st="20" end="2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4754">
                                            <p:txEl>
                                              <p:pRg st="23" end="23"/>
                                            </p:txEl>
                                          </p:spTgt>
                                        </p:tgtEl>
                                        <p:attrNameLst>
                                          <p:attrName>style.visibility</p:attrName>
                                        </p:attrNameLst>
                                      </p:cBhvr>
                                      <p:to>
                                        <p:strVal val="visible"/>
                                      </p:to>
                                    </p:set>
                                    <p:animEffect transition="in" filter="blinds(horizontal)">
                                      <p:cBhvr>
                                        <p:cTn id="42" dur="500"/>
                                        <p:tgtEl>
                                          <p:spTgt spid="74754">
                                            <p:txEl>
                                              <p:pRg st="23" end="2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4754">
                                            <p:txEl>
                                              <p:pRg st="24" end="24"/>
                                            </p:txEl>
                                          </p:spTgt>
                                        </p:tgtEl>
                                        <p:attrNameLst>
                                          <p:attrName>style.visibility</p:attrName>
                                        </p:attrNameLst>
                                      </p:cBhvr>
                                      <p:to>
                                        <p:strVal val="visible"/>
                                      </p:to>
                                    </p:set>
                                    <p:animEffect transition="in" filter="blinds(horizontal)">
                                      <p:cBhvr>
                                        <p:cTn id="45" dur="500"/>
                                        <p:tgtEl>
                                          <p:spTgt spid="74754">
                                            <p:txEl>
                                              <p:pRg st="24" end="2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74754">
                                            <p:txEl>
                                              <p:pRg st="25" end="25"/>
                                            </p:txEl>
                                          </p:spTgt>
                                        </p:tgtEl>
                                        <p:attrNameLst>
                                          <p:attrName>style.visibility</p:attrName>
                                        </p:attrNameLst>
                                      </p:cBhvr>
                                      <p:to>
                                        <p:strVal val="visible"/>
                                      </p:to>
                                    </p:set>
                                    <p:animEffect transition="in" filter="blinds(horizontal)">
                                      <p:cBhvr>
                                        <p:cTn id="48" dur="500"/>
                                        <p:tgtEl>
                                          <p:spTgt spid="74754">
                                            <p:txEl>
                                              <p:pRg st="25" end="25"/>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74754">
                                            <p:txEl>
                                              <p:pRg st="26" end="26"/>
                                            </p:txEl>
                                          </p:spTgt>
                                        </p:tgtEl>
                                        <p:attrNameLst>
                                          <p:attrName>style.visibility</p:attrName>
                                        </p:attrNameLst>
                                      </p:cBhvr>
                                      <p:to>
                                        <p:strVal val="visible"/>
                                      </p:to>
                                    </p:set>
                                    <p:animEffect transition="in" filter="blinds(horizontal)">
                                      <p:cBhvr>
                                        <p:cTn id="51" dur="500"/>
                                        <p:tgtEl>
                                          <p:spTgt spid="74754">
                                            <p:txEl>
                                              <p:pRg st="26" end="26"/>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74754">
                                            <p:txEl>
                                              <p:pRg st="27" end="27"/>
                                            </p:txEl>
                                          </p:spTgt>
                                        </p:tgtEl>
                                        <p:attrNameLst>
                                          <p:attrName>style.visibility</p:attrName>
                                        </p:attrNameLst>
                                      </p:cBhvr>
                                      <p:to>
                                        <p:strVal val="visible"/>
                                      </p:to>
                                    </p:set>
                                    <p:animEffect transition="in" filter="blinds(horizontal)">
                                      <p:cBhvr>
                                        <p:cTn id="54" dur="500"/>
                                        <p:tgtEl>
                                          <p:spTgt spid="74754">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a:extLst>
              <a:ext uri="{FF2B5EF4-FFF2-40B4-BE49-F238E27FC236}">
                <a16:creationId xmlns:a16="http://schemas.microsoft.com/office/drawing/2014/main" id="{FAB107B5-26FB-BA69-8A04-7CE3C9C5D6E6}"/>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58E23C4E-FCFD-4331-B8B5-6196C4DEF248}" type="slidenum">
              <a:rPr lang="de-DE" altLang="de-DE" smtClean="0"/>
              <a:pPr/>
              <a:t>20</a:t>
            </a:fld>
            <a:endParaRPr lang="de-DE" altLang="de-DE" sz="1400"/>
          </a:p>
        </p:txBody>
      </p:sp>
      <p:grpSp>
        <p:nvGrpSpPr>
          <p:cNvPr id="32770" name="Group 2">
            <a:extLst>
              <a:ext uri="{FF2B5EF4-FFF2-40B4-BE49-F238E27FC236}">
                <a16:creationId xmlns:a16="http://schemas.microsoft.com/office/drawing/2014/main" id="{F87D8162-DA13-D694-DC82-9A8991B6C5A3}"/>
              </a:ext>
            </a:extLst>
          </p:cNvPr>
          <p:cNvGrpSpPr>
            <a:grpSpLocks/>
          </p:cNvGrpSpPr>
          <p:nvPr/>
        </p:nvGrpSpPr>
        <p:grpSpPr bwMode="auto">
          <a:xfrm>
            <a:off x="657226" y="274638"/>
            <a:ext cx="2798763" cy="2001837"/>
            <a:chOff x="414" y="173"/>
            <a:chExt cx="1763" cy="1261"/>
          </a:xfrm>
        </p:grpSpPr>
        <p:sp>
          <p:nvSpPr>
            <p:cNvPr id="5228" name="Rectangle 3">
              <a:extLst>
                <a:ext uri="{FF2B5EF4-FFF2-40B4-BE49-F238E27FC236}">
                  <a16:creationId xmlns:a16="http://schemas.microsoft.com/office/drawing/2014/main" id="{BF6833A9-1357-76D5-A073-1116249A755C}"/>
                </a:ext>
              </a:extLst>
            </p:cNvPr>
            <p:cNvSpPr>
              <a:spLocks noChangeArrowheads="1"/>
            </p:cNvSpPr>
            <p:nvPr/>
          </p:nvSpPr>
          <p:spPr bwMode="auto">
            <a:xfrm>
              <a:off x="636" y="1077"/>
              <a:ext cx="453" cy="357"/>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dirty="0"/>
            </a:p>
            <a:p>
              <a:pPr algn="ctr" eaLnBrk="1" hangingPunct="1">
                <a:buFontTx/>
                <a:buNone/>
              </a:pPr>
              <a:r>
                <a:rPr lang="de-DE" altLang="de-DE" sz="1100" b="1" dirty="0"/>
                <a:t>GYM 11</a:t>
              </a:r>
            </a:p>
            <a:p>
              <a:pPr algn="ctr" eaLnBrk="1" hangingPunct="1">
                <a:buFontTx/>
                <a:buNone/>
              </a:pPr>
              <a:endParaRPr lang="de-DE" altLang="de-DE" sz="1100" b="1" dirty="0"/>
            </a:p>
          </p:txBody>
        </p:sp>
        <p:sp>
          <p:nvSpPr>
            <p:cNvPr id="5229" name="Rectangle 4">
              <a:extLst>
                <a:ext uri="{FF2B5EF4-FFF2-40B4-BE49-F238E27FC236}">
                  <a16:creationId xmlns:a16="http://schemas.microsoft.com/office/drawing/2014/main" id="{233E0F05-9FCF-AFC6-FA19-E4EFBE57F723}"/>
                </a:ext>
              </a:extLst>
            </p:cNvPr>
            <p:cNvSpPr>
              <a:spLocks noChangeArrowheads="1"/>
            </p:cNvSpPr>
            <p:nvPr/>
          </p:nvSpPr>
          <p:spPr bwMode="auto">
            <a:xfrm>
              <a:off x="636" y="749"/>
              <a:ext cx="453" cy="32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dirty="0"/>
            </a:p>
            <a:p>
              <a:pPr algn="ctr" eaLnBrk="1" hangingPunct="1">
                <a:buFontTx/>
                <a:buNone/>
              </a:pPr>
              <a:r>
                <a:rPr lang="de-DE" altLang="de-DE" sz="1100" b="1" dirty="0"/>
                <a:t>GYM 12</a:t>
              </a:r>
            </a:p>
          </p:txBody>
        </p:sp>
        <p:sp>
          <p:nvSpPr>
            <p:cNvPr id="5230" name="Rectangle 5">
              <a:extLst>
                <a:ext uri="{FF2B5EF4-FFF2-40B4-BE49-F238E27FC236}">
                  <a16:creationId xmlns:a16="http://schemas.microsoft.com/office/drawing/2014/main" id="{734D1149-3F46-4AE8-3D0E-7F1367E7CFD4}"/>
                </a:ext>
              </a:extLst>
            </p:cNvPr>
            <p:cNvSpPr>
              <a:spLocks noChangeArrowheads="1"/>
            </p:cNvSpPr>
            <p:nvPr/>
          </p:nvSpPr>
          <p:spPr bwMode="auto">
            <a:xfrm>
              <a:off x="636" y="391"/>
              <a:ext cx="453" cy="35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dirty="0"/>
            </a:p>
            <a:p>
              <a:pPr algn="ctr" eaLnBrk="1" hangingPunct="1">
                <a:buFontTx/>
                <a:buNone/>
              </a:pPr>
              <a:r>
                <a:rPr lang="de-DE" altLang="de-DE" sz="1100" b="1" dirty="0"/>
                <a:t>GYM 13</a:t>
              </a:r>
              <a:endParaRPr lang="de-DE" altLang="de-DE" sz="400" b="1" dirty="0"/>
            </a:p>
          </p:txBody>
        </p:sp>
        <p:sp>
          <p:nvSpPr>
            <p:cNvPr id="5231" name="Line 6">
              <a:extLst>
                <a:ext uri="{FF2B5EF4-FFF2-40B4-BE49-F238E27FC236}">
                  <a16:creationId xmlns:a16="http://schemas.microsoft.com/office/drawing/2014/main" id="{44851D4B-C4FA-422D-DEB8-8ED171EA014F}"/>
                </a:ext>
              </a:extLst>
            </p:cNvPr>
            <p:cNvSpPr>
              <a:spLocks noChangeShapeType="1"/>
            </p:cNvSpPr>
            <p:nvPr/>
          </p:nvSpPr>
          <p:spPr bwMode="auto">
            <a:xfrm>
              <a:off x="636" y="391"/>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2" name="Line 7">
              <a:extLst>
                <a:ext uri="{FF2B5EF4-FFF2-40B4-BE49-F238E27FC236}">
                  <a16:creationId xmlns:a16="http://schemas.microsoft.com/office/drawing/2014/main" id="{544D64C0-9895-24E5-B74F-480FA3CACA80}"/>
                </a:ext>
              </a:extLst>
            </p:cNvPr>
            <p:cNvSpPr>
              <a:spLocks noChangeShapeType="1"/>
            </p:cNvSpPr>
            <p:nvPr/>
          </p:nvSpPr>
          <p:spPr bwMode="auto">
            <a:xfrm>
              <a:off x="636" y="749"/>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3" name="Line 8">
              <a:extLst>
                <a:ext uri="{FF2B5EF4-FFF2-40B4-BE49-F238E27FC236}">
                  <a16:creationId xmlns:a16="http://schemas.microsoft.com/office/drawing/2014/main" id="{3CEAAED5-AF04-300C-E3E9-AA8F1C5D13F1}"/>
                </a:ext>
              </a:extLst>
            </p:cNvPr>
            <p:cNvSpPr>
              <a:spLocks noChangeShapeType="1"/>
            </p:cNvSpPr>
            <p:nvPr/>
          </p:nvSpPr>
          <p:spPr bwMode="auto">
            <a:xfrm>
              <a:off x="636" y="1077"/>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4" name="Line 9">
              <a:extLst>
                <a:ext uri="{FF2B5EF4-FFF2-40B4-BE49-F238E27FC236}">
                  <a16:creationId xmlns:a16="http://schemas.microsoft.com/office/drawing/2014/main" id="{9A40E659-DFCF-C2D5-8519-7CF8339C73FD}"/>
                </a:ext>
              </a:extLst>
            </p:cNvPr>
            <p:cNvSpPr>
              <a:spLocks noChangeShapeType="1"/>
            </p:cNvSpPr>
            <p:nvPr/>
          </p:nvSpPr>
          <p:spPr bwMode="auto">
            <a:xfrm>
              <a:off x="636" y="1434"/>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5" name="Line 10">
              <a:extLst>
                <a:ext uri="{FF2B5EF4-FFF2-40B4-BE49-F238E27FC236}">
                  <a16:creationId xmlns:a16="http://schemas.microsoft.com/office/drawing/2014/main" id="{8D6FE64D-8906-56A3-1C27-0D53DFA895E8}"/>
                </a:ext>
              </a:extLst>
            </p:cNvPr>
            <p:cNvSpPr>
              <a:spLocks noChangeShapeType="1"/>
            </p:cNvSpPr>
            <p:nvPr/>
          </p:nvSpPr>
          <p:spPr bwMode="auto">
            <a:xfrm>
              <a:off x="636"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6" name="Line 11">
              <a:extLst>
                <a:ext uri="{FF2B5EF4-FFF2-40B4-BE49-F238E27FC236}">
                  <a16:creationId xmlns:a16="http://schemas.microsoft.com/office/drawing/2014/main" id="{0A6951D2-3939-F4AF-F335-539202ED772C}"/>
                </a:ext>
              </a:extLst>
            </p:cNvPr>
            <p:cNvSpPr>
              <a:spLocks noChangeShapeType="1"/>
            </p:cNvSpPr>
            <p:nvPr/>
          </p:nvSpPr>
          <p:spPr bwMode="auto">
            <a:xfrm>
              <a:off x="1089"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8" name="Rectangle 13">
              <a:extLst>
                <a:ext uri="{FF2B5EF4-FFF2-40B4-BE49-F238E27FC236}">
                  <a16:creationId xmlns:a16="http://schemas.microsoft.com/office/drawing/2014/main" id="{D45C9832-7B57-BE53-09E7-B541535BCBD8}"/>
                </a:ext>
              </a:extLst>
            </p:cNvPr>
            <p:cNvSpPr>
              <a:spLocks noChangeArrowheads="1"/>
            </p:cNvSpPr>
            <p:nvPr/>
          </p:nvSpPr>
          <p:spPr bwMode="auto">
            <a:xfrm>
              <a:off x="1633" y="391"/>
              <a:ext cx="544"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239" name="Rectangle 14">
              <a:extLst>
                <a:ext uri="{FF2B5EF4-FFF2-40B4-BE49-F238E27FC236}">
                  <a16:creationId xmlns:a16="http://schemas.microsoft.com/office/drawing/2014/main" id="{2C7DD1BA-772F-B066-ECB1-68A7992B4361}"/>
                </a:ext>
              </a:extLst>
            </p:cNvPr>
            <p:cNvSpPr>
              <a:spLocks noChangeArrowheads="1"/>
            </p:cNvSpPr>
            <p:nvPr/>
          </p:nvSpPr>
          <p:spPr bwMode="auto">
            <a:xfrm>
              <a:off x="1111" y="391"/>
              <a:ext cx="522"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240" name="Line 15">
              <a:extLst>
                <a:ext uri="{FF2B5EF4-FFF2-40B4-BE49-F238E27FC236}">
                  <a16:creationId xmlns:a16="http://schemas.microsoft.com/office/drawing/2014/main" id="{5C9A6E5A-6B71-3658-54EA-63F2C8D85FD4}"/>
                </a:ext>
              </a:extLst>
            </p:cNvPr>
            <p:cNvSpPr>
              <a:spLocks noChangeShapeType="1"/>
            </p:cNvSpPr>
            <p:nvPr/>
          </p:nvSpPr>
          <p:spPr bwMode="auto">
            <a:xfrm>
              <a:off x="1111" y="391"/>
              <a:ext cx="10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1" name="Line 16">
              <a:extLst>
                <a:ext uri="{FF2B5EF4-FFF2-40B4-BE49-F238E27FC236}">
                  <a16:creationId xmlns:a16="http://schemas.microsoft.com/office/drawing/2014/main" id="{1A5CE679-CD1A-3284-D12D-822A068D014C}"/>
                </a:ext>
              </a:extLst>
            </p:cNvPr>
            <p:cNvSpPr>
              <a:spLocks noChangeShapeType="1"/>
            </p:cNvSpPr>
            <p:nvPr/>
          </p:nvSpPr>
          <p:spPr bwMode="auto">
            <a:xfrm>
              <a:off x="1111" y="1434"/>
              <a:ext cx="10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2" name="Line 17">
              <a:extLst>
                <a:ext uri="{FF2B5EF4-FFF2-40B4-BE49-F238E27FC236}">
                  <a16:creationId xmlns:a16="http://schemas.microsoft.com/office/drawing/2014/main" id="{CCA498B1-C89F-E32E-DC6B-988052B3FD33}"/>
                </a:ext>
              </a:extLst>
            </p:cNvPr>
            <p:cNvSpPr>
              <a:spLocks noChangeShapeType="1"/>
            </p:cNvSpPr>
            <p:nvPr/>
          </p:nvSpPr>
          <p:spPr bwMode="auto">
            <a:xfrm>
              <a:off x="1111"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3" name="Line 18">
              <a:extLst>
                <a:ext uri="{FF2B5EF4-FFF2-40B4-BE49-F238E27FC236}">
                  <a16:creationId xmlns:a16="http://schemas.microsoft.com/office/drawing/2014/main" id="{1E627C23-53D3-3D94-6F4D-01E2E44269F0}"/>
                </a:ext>
              </a:extLst>
            </p:cNvPr>
            <p:cNvSpPr>
              <a:spLocks noChangeShapeType="1"/>
            </p:cNvSpPr>
            <p:nvPr/>
          </p:nvSpPr>
          <p:spPr bwMode="auto">
            <a:xfrm>
              <a:off x="1633" y="391"/>
              <a:ext cx="0" cy="10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4" name="Line 19">
              <a:extLst>
                <a:ext uri="{FF2B5EF4-FFF2-40B4-BE49-F238E27FC236}">
                  <a16:creationId xmlns:a16="http://schemas.microsoft.com/office/drawing/2014/main" id="{F80141F2-42EB-5AE9-3C62-0DBB5D09E372}"/>
                </a:ext>
              </a:extLst>
            </p:cNvPr>
            <p:cNvSpPr>
              <a:spLocks noChangeShapeType="1"/>
            </p:cNvSpPr>
            <p:nvPr/>
          </p:nvSpPr>
          <p:spPr bwMode="auto">
            <a:xfrm>
              <a:off x="2177"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5" name="Text Box 20">
              <a:extLst>
                <a:ext uri="{FF2B5EF4-FFF2-40B4-BE49-F238E27FC236}">
                  <a16:creationId xmlns:a16="http://schemas.microsoft.com/office/drawing/2014/main" id="{A3545157-F12F-4504-3E53-CFBEF9F6C16F}"/>
                </a:ext>
              </a:extLst>
            </p:cNvPr>
            <p:cNvSpPr txBox="1">
              <a:spLocks noChangeArrowheads="1"/>
            </p:cNvSpPr>
            <p:nvPr/>
          </p:nvSpPr>
          <p:spPr bwMode="auto">
            <a:xfrm>
              <a:off x="1416" y="173"/>
              <a:ext cx="399" cy="173"/>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u="sng"/>
                <a:t>Abitur</a:t>
              </a:r>
            </a:p>
          </p:txBody>
        </p:sp>
        <p:sp>
          <p:nvSpPr>
            <p:cNvPr id="5246" name="Line 21">
              <a:extLst>
                <a:ext uri="{FF2B5EF4-FFF2-40B4-BE49-F238E27FC236}">
                  <a16:creationId xmlns:a16="http://schemas.microsoft.com/office/drawing/2014/main" id="{6BF0F36B-305D-3B3D-2F30-CB0C7EB4D2DD}"/>
                </a:ext>
              </a:extLst>
            </p:cNvPr>
            <p:cNvSpPr>
              <a:spLocks noChangeShapeType="1"/>
            </p:cNvSpPr>
            <p:nvPr/>
          </p:nvSpPr>
          <p:spPr bwMode="auto">
            <a:xfrm>
              <a:off x="1316" y="1071"/>
              <a:ext cx="816"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247" name="Text Box 22">
              <a:extLst>
                <a:ext uri="{FF2B5EF4-FFF2-40B4-BE49-F238E27FC236}">
                  <a16:creationId xmlns:a16="http://schemas.microsoft.com/office/drawing/2014/main" id="{F46541FF-376E-E168-3CF5-5458C890147E}"/>
                </a:ext>
              </a:extLst>
            </p:cNvPr>
            <p:cNvSpPr txBox="1">
              <a:spLocks noChangeArrowheads="1"/>
            </p:cNvSpPr>
            <p:nvPr/>
          </p:nvSpPr>
          <p:spPr bwMode="auto">
            <a:xfrm>
              <a:off x="1314" y="516"/>
              <a:ext cx="637" cy="192"/>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Kursstufe</a:t>
              </a:r>
            </a:p>
          </p:txBody>
        </p:sp>
        <p:sp>
          <p:nvSpPr>
            <p:cNvPr id="5248" name="Text Box 23">
              <a:extLst>
                <a:ext uri="{FF2B5EF4-FFF2-40B4-BE49-F238E27FC236}">
                  <a16:creationId xmlns:a16="http://schemas.microsoft.com/office/drawing/2014/main" id="{91014F18-9175-E5F7-2C71-2D6DA5E15505}"/>
                </a:ext>
              </a:extLst>
            </p:cNvPr>
            <p:cNvSpPr txBox="1">
              <a:spLocks noChangeArrowheads="1"/>
            </p:cNvSpPr>
            <p:nvPr/>
          </p:nvSpPr>
          <p:spPr bwMode="auto">
            <a:xfrm>
              <a:off x="1291" y="1154"/>
              <a:ext cx="796" cy="144"/>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t>(Einführungsphase)</a:t>
              </a:r>
            </a:p>
          </p:txBody>
        </p:sp>
        <p:sp>
          <p:nvSpPr>
            <p:cNvPr id="5249" name="Text Box 24">
              <a:extLst>
                <a:ext uri="{FF2B5EF4-FFF2-40B4-BE49-F238E27FC236}">
                  <a16:creationId xmlns:a16="http://schemas.microsoft.com/office/drawing/2014/main" id="{BAC4EC2E-CF14-7C59-FAC6-EB2AB2F331E5}"/>
                </a:ext>
              </a:extLst>
            </p:cNvPr>
            <p:cNvSpPr txBox="1">
              <a:spLocks noChangeArrowheads="1"/>
            </p:cNvSpPr>
            <p:nvPr/>
          </p:nvSpPr>
          <p:spPr bwMode="auto">
            <a:xfrm>
              <a:off x="1270" y="799"/>
              <a:ext cx="862" cy="154"/>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t>(Qualifikationsphase</a:t>
              </a:r>
              <a:r>
                <a:rPr lang="de-DE" altLang="de-DE" sz="1000" b="1"/>
                <a:t>)</a:t>
              </a:r>
            </a:p>
          </p:txBody>
        </p:sp>
        <p:sp>
          <p:nvSpPr>
            <p:cNvPr id="5250" name="Text Box 25">
              <a:extLst>
                <a:ext uri="{FF2B5EF4-FFF2-40B4-BE49-F238E27FC236}">
                  <a16:creationId xmlns:a16="http://schemas.microsoft.com/office/drawing/2014/main" id="{5A18F8CD-E0C3-81A1-3C4E-0E9D8F68FA80}"/>
                </a:ext>
              </a:extLst>
            </p:cNvPr>
            <p:cNvSpPr txBox="1">
              <a:spLocks noChangeArrowheads="1"/>
            </p:cNvSpPr>
            <p:nvPr/>
          </p:nvSpPr>
          <p:spPr bwMode="auto">
            <a:xfrm rot="10800000">
              <a:off x="414" y="517"/>
              <a:ext cx="289"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dirty="0">
                  <a:solidFill>
                    <a:schemeClr val="accent2"/>
                  </a:solidFill>
                </a:rPr>
                <a:t>Oberstufe</a:t>
              </a:r>
            </a:p>
          </p:txBody>
        </p:sp>
      </p:grpSp>
      <p:sp>
        <p:nvSpPr>
          <p:cNvPr id="32795" name="Line 27">
            <a:extLst>
              <a:ext uri="{FF2B5EF4-FFF2-40B4-BE49-F238E27FC236}">
                <a16:creationId xmlns:a16="http://schemas.microsoft.com/office/drawing/2014/main" id="{4EFD0090-50A1-D15C-0E90-03C9CDF83C00}"/>
              </a:ext>
            </a:extLst>
          </p:cNvPr>
          <p:cNvSpPr>
            <a:spLocks noChangeShapeType="1"/>
          </p:cNvSpPr>
          <p:nvPr/>
        </p:nvSpPr>
        <p:spPr bwMode="auto">
          <a:xfrm flipV="1">
            <a:off x="4573588" y="1916113"/>
            <a:ext cx="0" cy="720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796" name="Line 28">
            <a:extLst>
              <a:ext uri="{FF2B5EF4-FFF2-40B4-BE49-F238E27FC236}">
                <a16:creationId xmlns:a16="http://schemas.microsoft.com/office/drawing/2014/main" id="{B6503463-100B-42DC-BF52-2A5C8EFF8CCF}"/>
              </a:ext>
            </a:extLst>
          </p:cNvPr>
          <p:cNvSpPr>
            <a:spLocks noChangeShapeType="1"/>
          </p:cNvSpPr>
          <p:nvPr/>
        </p:nvSpPr>
        <p:spPr bwMode="auto">
          <a:xfrm flipH="1">
            <a:off x="3419475" y="1916113"/>
            <a:ext cx="11525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2797" name="Picture 29">
            <a:extLst>
              <a:ext uri="{FF2B5EF4-FFF2-40B4-BE49-F238E27FC236}">
                <a16:creationId xmlns:a16="http://schemas.microsoft.com/office/drawing/2014/main" id="{EFFB97C3-907C-3840-B209-B7BBE3001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1412875"/>
            <a:ext cx="24923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8" name="Group 30">
            <a:extLst>
              <a:ext uri="{FF2B5EF4-FFF2-40B4-BE49-F238E27FC236}">
                <a16:creationId xmlns:a16="http://schemas.microsoft.com/office/drawing/2014/main" id="{0E97731C-C59C-C8A1-5CC7-7C6BAC6B632C}"/>
              </a:ext>
            </a:extLst>
          </p:cNvPr>
          <p:cNvGrpSpPr>
            <a:grpSpLocks/>
          </p:cNvGrpSpPr>
          <p:nvPr/>
        </p:nvGrpSpPr>
        <p:grpSpPr bwMode="auto">
          <a:xfrm>
            <a:off x="649288" y="1989138"/>
            <a:ext cx="8339138" cy="2016125"/>
            <a:chOff x="409" y="1253"/>
            <a:chExt cx="5253" cy="1270"/>
          </a:xfrm>
        </p:grpSpPr>
        <p:sp>
          <p:nvSpPr>
            <p:cNvPr id="5171" name="Rectangle 31">
              <a:extLst>
                <a:ext uri="{FF2B5EF4-FFF2-40B4-BE49-F238E27FC236}">
                  <a16:creationId xmlns:a16="http://schemas.microsoft.com/office/drawing/2014/main" id="{B4319333-6FF7-D797-9FDD-BAA8263D171F}"/>
                </a:ext>
              </a:extLst>
            </p:cNvPr>
            <p:cNvSpPr>
              <a:spLocks noChangeArrowheads="1"/>
            </p:cNvSpPr>
            <p:nvPr/>
          </p:nvSpPr>
          <p:spPr bwMode="auto">
            <a:xfrm>
              <a:off x="636" y="2164"/>
              <a:ext cx="453" cy="35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dirty="0"/>
            </a:p>
            <a:p>
              <a:pPr algn="ctr" eaLnBrk="1" hangingPunct="1">
                <a:buFontTx/>
                <a:buNone/>
              </a:pPr>
              <a:r>
                <a:rPr lang="de-DE" altLang="de-DE" sz="1100" b="1" dirty="0"/>
                <a:t>GYM 8</a:t>
              </a:r>
            </a:p>
            <a:p>
              <a:pPr algn="ctr" eaLnBrk="1" hangingPunct="1">
                <a:buFontTx/>
                <a:buNone/>
              </a:pPr>
              <a:endParaRPr lang="de-DE" altLang="de-DE" sz="400" b="1" dirty="0"/>
            </a:p>
          </p:txBody>
        </p:sp>
        <p:sp>
          <p:nvSpPr>
            <p:cNvPr id="5172" name="Rectangle 32">
              <a:extLst>
                <a:ext uri="{FF2B5EF4-FFF2-40B4-BE49-F238E27FC236}">
                  <a16:creationId xmlns:a16="http://schemas.microsoft.com/office/drawing/2014/main" id="{101A0D5E-94C2-5537-960F-7E66E9FC37FE}"/>
                </a:ext>
              </a:extLst>
            </p:cNvPr>
            <p:cNvSpPr>
              <a:spLocks noChangeArrowheads="1"/>
            </p:cNvSpPr>
            <p:nvPr/>
          </p:nvSpPr>
          <p:spPr bwMode="auto">
            <a:xfrm>
              <a:off x="636" y="1836"/>
              <a:ext cx="453" cy="32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dirty="0"/>
            </a:p>
            <a:p>
              <a:pPr algn="ctr" eaLnBrk="1" hangingPunct="1">
                <a:buFontTx/>
                <a:buNone/>
              </a:pPr>
              <a:r>
                <a:rPr lang="de-DE" altLang="de-DE" sz="1100" b="1" dirty="0"/>
                <a:t>GYM 9</a:t>
              </a:r>
            </a:p>
          </p:txBody>
        </p:sp>
        <p:sp>
          <p:nvSpPr>
            <p:cNvPr id="5173" name="Rectangle 33">
              <a:extLst>
                <a:ext uri="{FF2B5EF4-FFF2-40B4-BE49-F238E27FC236}">
                  <a16:creationId xmlns:a16="http://schemas.microsoft.com/office/drawing/2014/main" id="{31898600-F0FF-0467-E958-5491E6B7BCD7}"/>
                </a:ext>
              </a:extLst>
            </p:cNvPr>
            <p:cNvSpPr>
              <a:spLocks noChangeArrowheads="1"/>
            </p:cNvSpPr>
            <p:nvPr/>
          </p:nvSpPr>
          <p:spPr bwMode="auto">
            <a:xfrm>
              <a:off x="636" y="1478"/>
              <a:ext cx="453" cy="35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dirty="0"/>
            </a:p>
            <a:p>
              <a:pPr algn="ctr" eaLnBrk="1" hangingPunct="1">
                <a:buFontTx/>
                <a:buNone/>
              </a:pPr>
              <a:r>
                <a:rPr lang="de-DE" altLang="de-DE" sz="1100" b="1" dirty="0"/>
                <a:t>GYM 10</a:t>
              </a:r>
            </a:p>
            <a:p>
              <a:pPr algn="ctr" eaLnBrk="1" hangingPunct="1">
                <a:buFontTx/>
                <a:buNone/>
              </a:pPr>
              <a:endParaRPr lang="de-DE" altLang="de-DE" sz="1100" b="1" dirty="0"/>
            </a:p>
          </p:txBody>
        </p:sp>
        <p:sp>
          <p:nvSpPr>
            <p:cNvPr id="5174" name="Line 34">
              <a:extLst>
                <a:ext uri="{FF2B5EF4-FFF2-40B4-BE49-F238E27FC236}">
                  <a16:creationId xmlns:a16="http://schemas.microsoft.com/office/drawing/2014/main" id="{E3FD7B0F-C4F5-CACA-68AA-909F9E442A30}"/>
                </a:ext>
              </a:extLst>
            </p:cNvPr>
            <p:cNvSpPr>
              <a:spLocks noChangeShapeType="1"/>
            </p:cNvSpPr>
            <p:nvPr/>
          </p:nvSpPr>
          <p:spPr bwMode="auto">
            <a:xfrm>
              <a:off x="636" y="1478"/>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5" name="Line 35">
              <a:extLst>
                <a:ext uri="{FF2B5EF4-FFF2-40B4-BE49-F238E27FC236}">
                  <a16:creationId xmlns:a16="http://schemas.microsoft.com/office/drawing/2014/main" id="{D130B504-AF50-AD80-C896-D5770A42C1AE}"/>
                </a:ext>
              </a:extLst>
            </p:cNvPr>
            <p:cNvSpPr>
              <a:spLocks noChangeShapeType="1"/>
            </p:cNvSpPr>
            <p:nvPr/>
          </p:nvSpPr>
          <p:spPr bwMode="auto">
            <a:xfrm>
              <a:off x="636" y="1836"/>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6" name="Line 36">
              <a:extLst>
                <a:ext uri="{FF2B5EF4-FFF2-40B4-BE49-F238E27FC236}">
                  <a16:creationId xmlns:a16="http://schemas.microsoft.com/office/drawing/2014/main" id="{B7B1EA7C-BE02-0364-2674-F9B44054B563}"/>
                </a:ext>
              </a:extLst>
            </p:cNvPr>
            <p:cNvSpPr>
              <a:spLocks noChangeShapeType="1"/>
            </p:cNvSpPr>
            <p:nvPr/>
          </p:nvSpPr>
          <p:spPr bwMode="auto">
            <a:xfrm>
              <a:off x="636" y="2164"/>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7" name="Line 37">
              <a:extLst>
                <a:ext uri="{FF2B5EF4-FFF2-40B4-BE49-F238E27FC236}">
                  <a16:creationId xmlns:a16="http://schemas.microsoft.com/office/drawing/2014/main" id="{0B16C714-BCB1-6DF1-3D1C-8DC62B265FFD}"/>
                </a:ext>
              </a:extLst>
            </p:cNvPr>
            <p:cNvSpPr>
              <a:spLocks noChangeShapeType="1"/>
            </p:cNvSpPr>
            <p:nvPr/>
          </p:nvSpPr>
          <p:spPr bwMode="auto">
            <a:xfrm>
              <a:off x="636" y="2522"/>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8" name="Line 38">
              <a:extLst>
                <a:ext uri="{FF2B5EF4-FFF2-40B4-BE49-F238E27FC236}">
                  <a16:creationId xmlns:a16="http://schemas.microsoft.com/office/drawing/2014/main" id="{D23621AE-1D31-D231-2F3B-66F9F91A43B8}"/>
                </a:ext>
              </a:extLst>
            </p:cNvPr>
            <p:cNvSpPr>
              <a:spLocks noChangeShapeType="1"/>
            </p:cNvSpPr>
            <p:nvPr/>
          </p:nvSpPr>
          <p:spPr bwMode="auto">
            <a:xfrm>
              <a:off x="636" y="1478"/>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9" name="Line 39">
              <a:extLst>
                <a:ext uri="{FF2B5EF4-FFF2-40B4-BE49-F238E27FC236}">
                  <a16:creationId xmlns:a16="http://schemas.microsoft.com/office/drawing/2014/main" id="{307B2691-7B2C-0E24-DB59-47C5B90C75A8}"/>
                </a:ext>
              </a:extLst>
            </p:cNvPr>
            <p:cNvSpPr>
              <a:spLocks noChangeShapeType="1"/>
            </p:cNvSpPr>
            <p:nvPr/>
          </p:nvSpPr>
          <p:spPr bwMode="auto">
            <a:xfrm>
              <a:off x="1089" y="1478"/>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1" name="Rectangle 41">
              <a:extLst>
                <a:ext uri="{FF2B5EF4-FFF2-40B4-BE49-F238E27FC236}">
                  <a16:creationId xmlns:a16="http://schemas.microsoft.com/office/drawing/2014/main" id="{F5FAAC4C-9D85-D743-E5F4-2599B10417E1}"/>
                </a:ext>
              </a:extLst>
            </p:cNvPr>
            <p:cNvSpPr>
              <a:spLocks noChangeArrowheads="1"/>
            </p:cNvSpPr>
            <p:nvPr/>
          </p:nvSpPr>
          <p:spPr bwMode="auto">
            <a:xfrm>
              <a:off x="1633" y="1479"/>
              <a:ext cx="544"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82" name="Rectangle 42">
              <a:extLst>
                <a:ext uri="{FF2B5EF4-FFF2-40B4-BE49-F238E27FC236}">
                  <a16:creationId xmlns:a16="http://schemas.microsoft.com/office/drawing/2014/main" id="{E40F05A3-73AE-2851-3D03-7500CFEBEACD}"/>
                </a:ext>
              </a:extLst>
            </p:cNvPr>
            <p:cNvSpPr>
              <a:spLocks noChangeArrowheads="1"/>
            </p:cNvSpPr>
            <p:nvPr/>
          </p:nvSpPr>
          <p:spPr bwMode="auto">
            <a:xfrm>
              <a:off x="1089" y="1479"/>
              <a:ext cx="544"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83" name="Line 43">
              <a:extLst>
                <a:ext uri="{FF2B5EF4-FFF2-40B4-BE49-F238E27FC236}">
                  <a16:creationId xmlns:a16="http://schemas.microsoft.com/office/drawing/2014/main" id="{90F9FFCB-5A3E-2F06-20C6-1791A0EF5792}"/>
                </a:ext>
              </a:extLst>
            </p:cNvPr>
            <p:cNvSpPr>
              <a:spLocks noChangeShapeType="1"/>
            </p:cNvSpPr>
            <p:nvPr/>
          </p:nvSpPr>
          <p:spPr bwMode="auto">
            <a:xfrm>
              <a:off x="1089" y="1479"/>
              <a:ext cx="1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4" name="Line 44">
              <a:extLst>
                <a:ext uri="{FF2B5EF4-FFF2-40B4-BE49-F238E27FC236}">
                  <a16:creationId xmlns:a16="http://schemas.microsoft.com/office/drawing/2014/main" id="{A86890C9-46AC-0711-6DE7-1229781B1A1B}"/>
                </a:ext>
              </a:extLst>
            </p:cNvPr>
            <p:cNvSpPr>
              <a:spLocks noChangeShapeType="1"/>
            </p:cNvSpPr>
            <p:nvPr/>
          </p:nvSpPr>
          <p:spPr bwMode="auto">
            <a:xfrm>
              <a:off x="1089" y="2522"/>
              <a:ext cx="1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5" name="Line 45">
              <a:extLst>
                <a:ext uri="{FF2B5EF4-FFF2-40B4-BE49-F238E27FC236}">
                  <a16:creationId xmlns:a16="http://schemas.microsoft.com/office/drawing/2014/main" id="{DB90CB2D-EFA3-6F8A-6EBE-E3165AD88E56}"/>
                </a:ext>
              </a:extLst>
            </p:cNvPr>
            <p:cNvSpPr>
              <a:spLocks noChangeShapeType="1"/>
            </p:cNvSpPr>
            <p:nvPr/>
          </p:nvSpPr>
          <p:spPr bwMode="auto">
            <a:xfrm>
              <a:off x="1089"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6" name="Line 46">
              <a:extLst>
                <a:ext uri="{FF2B5EF4-FFF2-40B4-BE49-F238E27FC236}">
                  <a16:creationId xmlns:a16="http://schemas.microsoft.com/office/drawing/2014/main" id="{A12A6CE4-D218-B502-D82D-A2595758ECD5}"/>
                </a:ext>
              </a:extLst>
            </p:cNvPr>
            <p:cNvSpPr>
              <a:spLocks noChangeShapeType="1"/>
            </p:cNvSpPr>
            <p:nvPr/>
          </p:nvSpPr>
          <p:spPr bwMode="auto">
            <a:xfrm>
              <a:off x="1519" y="1706"/>
              <a:ext cx="0" cy="8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7" name="Line 47">
              <a:extLst>
                <a:ext uri="{FF2B5EF4-FFF2-40B4-BE49-F238E27FC236}">
                  <a16:creationId xmlns:a16="http://schemas.microsoft.com/office/drawing/2014/main" id="{39048E1F-A076-4916-B0F0-B680612C6D81}"/>
                </a:ext>
              </a:extLst>
            </p:cNvPr>
            <p:cNvSpPr>
              <a:spLocks noChangeShapeType="1"/>
            </p:cNvSpPr>
            <p:nvPr/>
          </p:nvSpPr>
          <p:spPr bwMode="auto">
            <a:xfrm>
              <a:off x="2177"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8" name="Text Box 48">
              <a:extLst>
                <a:ext uri="{FF2B5EF4-FFF2-40B4-BE49-F238E27FC236}">
                  <a16:creationId xmlns:a16="http://schemas.microsoft.com/office/drawing/2014/main" id="{8D861F39-3ED8-AF2F-250A-3B79AFFB9962}"/>
                </a:ext>
              </a:extLst>
            </p:cNvPr>
            <p:cNvSpPr txBox="1">
              <a:spLocks noChangeArrowheads="1"/>
            </p:cNvSpPr>
            <p:nvPr/>
          </p:nvSpPr>
          <p:spPr bwMode="auto">
            <a:xfrm>
              <a:off x="1134" y="1406"/>
              <a:ext cx="998" cy="164"/>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b="1"/>
                <a:t>Gymnasiale Klassen</a:t>
              </a:r>
            </a:p>
          </p:txBody>
        </p:sp>
        <p:sp>
          <p:nvSpPr>
            <p:cNvPr id="5189" name="Text Box 49">
              <a:extLst>
                <a:ext uri="{FF2B5EF4-FFF2-40B4-BE49-F238E27FC236}">
                  <a16:creationId xmlns:a16="http://schemas.microsoft.com/office/drawing/2014/main" id="{9DA536EC-BA26-FC01-E18F-D9EE5065155E}"/>
                </a:ext>
              </a:extLst>
            </p:cNvPr>
            <p:cNvSpPr txBox="1">
              <a:spLocks noChangeArrowheads="1"/>
            </p:cNvSpPr>
            <p:nvPr/>
          </p:nvSpPr>
          <p:spPr bwMode="auto">
            <a:xfrm>
              <a:off x="1382" y="1551"/>
              <a:ext cx="5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P r o f i l e</a:t>
              </a:r>
            </a:p>
          </p:txBody>
        </p:sp>
        <p:sp>
          <p:nvSpPr>
            <p:cNvPr id="5190" name="Text Box 51">
              <a:extLst>
                <a:ext uri="{FF2B5EF4-FFF2-40B4-BE49-F238E27FC236}">
                  <a16:creationId xmlns:a16="http://schemas.microsoft.com/office/drawing/2014/main" id="{56307888-AC94-18A7-2E8D-5DB2EA846692}"/>
                </a:ext>
              </a:extLst>
            </p:cNvPr>
            <p:cNvSpPr txBox="1">
              <a:spLocks noChangeArrowheads="1"/>
            </p:cNvSpPr>
            <p:nvPr/>
          </p:nvSpPr>
          <p:spPr bwMode="auto">
            <a:xfrm>
              <a:off x="1020" y="1752"/>
              <a:ext cx="5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3. Fremd-</a:t>
              </a:r>
            </a:p>
            <a:p>
              <a:pPr algn="ctr" eaLnBrk="1" hangingPunct="1">
                <a:spcBef>
                  <a:spcPct val="0"/>
                </a:spcBef>
                <a:buFontTx/>
                <a:buNone/>
              </a:pPr>
              <a:r>
                <a:rPr lang="de-DE" altLang="de-DE" sz="1000" b="1" u="sng"/>
                <a:t>sprache</a:t>
              </a:r>
            </a:p>
            <a:p>
              <a:pPr algn="ctr" eaLnBrk="1" hangingPunct="1">
                <a:spcBef>
                  <a:spcPct val="0"/>
                </a:spcBef>
                <a:buFontTx/>
                <a:buNone/>
              </a:pPr>
              <a:r>
                <a:rPr lang="de-DE" altLang="de-DE" sz="1000" b="1" i="1"/>
                <a:t>Franz</a:t>
              </a:r>
              <a:r>
                <a:rPr lang="de-DE" altLang="de-DE" sz="1000" b="1"/>
                <a:t>. od. </a:t>
              </a:r>
              <a:r>
                <a:rPr lang="de-DE" altLang="de-DE" sz="1000" b="1" i="1"/>
                <a:t>Latein</a:t>
              </a:r>
            </a:p>
          </p:txBody>
        </p:sp>
        <p:sp>
          <p:nvSpPr>
            <p:cNvPr id="5191" name="Text Box 52">
              <a:extLst>
                <a:ext uri="{FF2B5EF4-FFF2-40B4-BE49-F238E27FC236}">
                  <a16:creationId xmlns:a16="http://schemas.microsoft.com/office/drawing/2014/main" id="{DD9DEEEE-8D71-793E-4ECA-3C1CFC2347FA}"/>
                </a:ext>
              </a:extLst>
            </p:cNvPr>
            <p:cNvSpPr txBox="1">
              <a:spLocks noChangeArrowheads="1"/>
            </p:cNvSpPr>
            <p:nvPr/>
          </p:nvSpPr>
          <p:spPr bwMode="auto">
            <a:xfrm>
              <a:off x="1552" y="1779"/>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u="sng"/>
                <a:t>NwT</a:t>
              </a:r>
            </a:p>
          </p:txBody>
        </p:sp>
        <p:sp>
          <p:nvSpPr>
            <p:cNvPr id="5192" name="Rectangle 53">
              <a:extLst>
                <a:ext uri="{FF2B5EF4-FFF2-40B4-BE49-F238E27FC236}">
                  <a16:creationId xmlns:a16="http://schemas.microsoft.com/office/drawing/2014/main" id="{CDBE594D-CE7C-848C-6106-598DF2B1A943}"/>
                </a:ext>
              </a:extLst>
            </p:cNvPr>
            <p:cNvSpPr>
              <a:spLocks noChangeArrowheads="1"/>
            </p:cNvSpPr>
            <p:nvPr/>
          </p:nvSpPr>
          <p:spPr bwMode="auto">
            <a:xfrm>
              <a:off x="3773" y="1479"/>
              <a:ext cx="559" cy="1043"/>
            </a:xfrm>
            <a:prstGeom prst="rect">
              <a:avLst/>
            </a:prstGeom>
            <a:solidFill>
              <a:srgbClr val="F5F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93" name="Rectangle 54">
              <a:extLst>
                <a:ext uri="{FF2B5EF4-FFF2-40B4-BE49-F238E27FC236}">
                  <a16:creationId xmlns:a16="http://schemas.microsoft.com/office/drawing/2014/main" id="{9A6FA0D1-1EA3-68A9-BC57-4A6A466D32D8}"/>
                </a:ext>
              </a:extLst>
            </p:cNvPr>
            <p:cNvSpPr>
              <a:spLocks noChangeArrowheads="1"/>
            </p:cNvSpPr>
            <p:nvPr/>
          </p:nvSpPr>
          <p:spPr bwMode="auto">
            <a:xfrm>
              <a:off x="3213" y="1479"/>
              <a:ext cx="560" cy="1043"/>
            </a:xfrm>
            <a:prstGeom prst="rect">
              <a:avLst/>
            </a:prstGeom>
            <a:solidFill>
              <a:srgbClr val="F5F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94" name="Rectangle 55">
              <a:extLst>
                <a:ext uri="{FF2B5EF4-FFF2-40B4-BE49-F238E27FC236}">
                  <a16:creationId xmlns:a16="http://schemas.microsoft.com/office/drawing/2014/main" id="{110FC1D8-DC01-612B-2C60-16FD8A599A03}"/>
                </a:ext>
              </a:extLst>
            </p:cNvPr>
            <p:cNvSpPr>
              <a:spLocks noChangeArrowheads="1"/>
            </p:cNvSpPr>
            <p:nvPr/>
          </p:nvSpPr>
          <p:spPr bwMode="auto">
            <a:xfrm>
              <a:off x="2654" y="1479"/>
              <a:ext cx="559" cy="1043"/>
            </a:xfrm>
            <a:prstGeom prst="rect">
              <a:avLst/>
            </a:prstGeom>
            <a:solidFill>
              <a:srgbClr val="F5F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95" name="Line 56">
              <a:extLst>
                <a:ext uri="{FF2B5EF4-FFF2-40B4-BE49-F238E27FC236}">
                  <a16:creationId xmlns:a16="http://schemas.microsoft.com/office/drawing/2014/main" id="{72D347CF-EF32-CA99-F0A1-330006EC6355}"/>
                </a:ext>
              </a:extLst>
            </p:cNvPr>
            <p:cNvSpPr>
              <a:spLocks noChangeShapeType="1"/>
            </p:cNvSpPr>
            <p:nvPr/>
          </p:nvSpPr>
          <p:spPr bwMode="auto">
            <a:xfrm>
              <a:off x="2654" y="1479"/>
              <a:ext cx="167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6" name="Line 57">
              <a:extLst>
                <a:ext uri="{FF2B5EF4-FFF2-40B4-BE49-F238E27FC236}">
                  <a16:creationId xmlns:a16="http://schemas.microsoft.com/office/drawing/2014/main" id="{7D12249E-7F0E-4ADB-ED36-4FE7D1942F99}"/>
                </a:ext>
              </a:extLst>
            </p:cNvPr>
            <p:cNvSpPr>
              <a:spLocks noChangeShapeType="1"/>
            </p:cNvSpPr>
            <p:nvPr/>
          </p:nvSpPr>
          <p:spPr bwMode="auto">
            <a:xfrm>
              <a:off x="2654" y="2522"/>
              <a:ext cx="167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7" name="Line 58">
              <a:extLst>
                <a:ext uri="{FF2B5EF4-FFF2-40B4-BE49-F238E27FC236}">
                  <a16:creationId xmlns:a16="http://schemas.microsoft.com/office/drawing/2014/main" id="{2281C069-C540-E755-1782-C890A3014B88}"/>
                </a:ext>
              </a:extLst>
            </p:cNvPr>
            <p:cNvSpPr>
              <a:spLocks noChangeShapeType="1"/>
            </p:cNvSpPr>
            <p:nvPr/>
          </p:nvSpPr>
          <p:spPr bwMode="auto">
            <a:xfrm>
              <a:off x="2654"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8" name="Line 59">
              <a:extLst>
                <a:ext uri="{FF2B5EF4-FFF2-40B4-BE49-F238E27FC236}">
                  <a16:creationId xmlns:a16="http://schemas.microsoft.com/office/drawing/2014/main" id="{87F754BA-D069-D8BB-CBDD-F111E3EC80C2}"/>
                </a:ext>
              </a:extLst>
            </p:cNvPr>
            <p:cNvSpPr>
              <a:spLocks noChangeShapeType="1"/>
            </p:cNvSpPr>
            <p:nvPr/>
          </p:nvSpPr>
          <p:spPr bwMode="auto">
            <a:xfrm>
              <a:off x="3470" y="1479"/>
              <a:ext cx="0" cy="10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9" name="Line 61">
              <a:extLst>
                <a:ext uri="{FF2B5EF4-FFF2-40B4-BE49-F238E27FC236}">
                  <a16:creationId xmlns:a16="http://schemas.microsoft.com/office/drawing/2014/main" id="{D3777880-700C-2EC8-B1D7-1E388E28975E}"/>
                </a:ext>
              </a:extLst>
            </p:cNvPr>
            <p:cNvSpPr>
              <a:spLocks noChangeShapeType="1"/>
            </p:cNvSpPr>
            <p:nvPr/>
          </p:nvSpPr>
          <p:spPr bwMode="auto">
            <a:xfrm>
              <a:off x="4332"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0" name="Rectangle 62">
              <a:extLst>
                <a:ext uri="{FF2B5EF4-FFF2-40B4-BE49-F238E27FC236}">
                  <a16:creationId xmlns:a16="http://schemas.microsoft.com/office/drawing/2014/main" id="{97968198-792A-807D-4309-C902BBE2C38E}"/>
                </a:ext>
              </a:extLst>
            </p:cNvPr>
            <p:cNvSpPr>
              <a:spLocks noChangeArrowheads="1"/>
            </p:cNvSpPr>
            <p:nvPr/>
          </p:nvSpPr>
          <p:spPr bwMode="auto">
            <a:xfrm>
              <a:off x="2201" y="2165"/>
              <a:ext cx="453" cy="358"/>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RS 8</a:t>
              </a:r>
            </a:p>
            <a:p>
              <a:pPr algn="ctr" eaLnBrk="1" hangingPunct="1">
                <a:buFontTx/>
                <a:buNone/>
              </a:pPr>
              <a:endParaRPr lang="de-DE" altLang="de-DE" sz="400" b="1"/>
            </a:p>
          </p:txBody>
        </p:sp>
        <p:sp>
          <p:nvSpPr>
            <p:cNvPr id="5201" name="Rectangle 63">
              <a:extLst>
                <a:ext uri="{FF2B5EF4-FFF2-40B4-BE49-F238E27FC236}">
                  <a16:creationId xmlns:a16="http://schemas.microsoft.com/office/drawing/2014/main" id="{76D279E0-900E-9204-3747-4F1C1697901D}"/>
                </a:ext>
              </a:extLst>
            </p:cNvPr>
            <p:cNvSpPr>
              <a:spLocks noChangeArrowheads="1"/>
            </p:cNvSpPr>
            <p:nvPr/>
          </p:nvSpPr>
          <p:spPr bwMode="auto">
            <a:xfrm>
              <a:off x="2201" y="1837"/>
              <a:ext cx="453" cy="328"/>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RS 9</a:t>
              </a:r>
            </a:p>
          </p:txBody>
        </p:sp>
        <p:sp>
          <p:nvSpPr>
            <p:cNvPr id="5202" name="Rectangle 64">
              <a:extLst>
                <a:ext uri="{FF2B5EF4-FFF2-40B4-BE49-F238E27FC236}">
                  <a16:creationId xmlns:a16="http://schemas.microsoft.com/office/drawing/2014/main" id="{759A3FD2-F20B-C676-4F37-EB8995457C26}"/>
                </a:ext>
              </a:extLst>
            </p:cNvPr>
            <p:cNvSpPr>
              <a:spLocks noChangeArrowheads="1"/>
            </p:cNvSpPr>
            <p:nvPr/>
          </p:nvSpPr>
          <p:spPr bwMode="auto">
            <a:xfrm>
              <a:off x="2201" y="1479"/>
              <a:ext cx="453" cy="358"/>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RS 10</a:t>
              </a:r>
            </a:p>
            <a:p>
              <a:pPr algn="ctr" eaLnBrk="1" hangingPunct="1">
                <a:buFontTx/>
                <a:buNone/>
              </a:pPr>
              <a:endParaRPr lang="de-DE" altLang="de-DE" sz="1100" b="1"/>
            </a:p>
          </p:txBody>
        </p:sp>
        <p:sp>
          <p:nvSpPr>
            <p:cNvPr id="5203" name="Line 65">
              <a:extLst>
                <a:ext uri="{FF2B5EF4-FFF2-40B4-BE49-F238E27FC236}">
                  <a16:creationId xmlns:a16="http://schemas.microsoft.com/office/drawing/2014/main" id="{EE6A7DDF-C6DB-397A-1CBF-CBC63877C00A}"/>
                </a:ext>
              </a:extLst>
            </p:cNvPr>
            <p:cNvSpPr>
              <a:spLocks noChangeShapeType="1"/>
            </p:cNvSpPr>
            <p:nvPr/>
          </p:nvSpPr>
          <p:spPr bwMode="auto">
            <a:xfrm>
              <a:off x="2201" y="1479"/>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4" name="Line 66">
              <a:extLst>
                <a:ext uri="{FF2B5EF4-FFF2-40B4-BE49-F238E27FC236}">
                  <a16:creationId xmlns:a16="http://schemas.microsoft.com/office/drawing/2014/main" id="{E2BA03B5-1229-9FB1-4FEB-6612714DBF0D}"/>
                </a:ext>
              </a:extLst>
            </p:cNvPr>
            <p:cNvSpPr>
              <a:spLocks noChangeShapeType="1"/>
            </p:cNvSpPr>
            <p:nvPr/>
          </p:nvSpPr>
          <p:spPr bwMode="auto">
            <a:xfrm>
              <a:off x="2201" y="1837"/>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5" name="Line 67">
              <a:extLst>
                <a:ext uri="{FF2B5EF4-FFF2-40B4-BE49-F238E27FC236}">
                  <a16:creationId xmlns:a16="http://schemas.microsoft.com/office/drawing/2014/main" id="{EA7C16C5-64DE-E91A-DB03-04677A599B63}"/>
                </a:ext>
              </a:extLst>
            </p:cNvPr>
            <p:cNvSpPr>
              <a:spLocks noChangeShapeType="1"/>
            </p:cNvSpPr>
            <p:nvPr/>
          </p:nvSpPr>
          <p:spPr bwMode="auto">
            <a:xfrm>
              <a:off x="2201" y="2165"/>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6" name="Line 68">
              <a:extLst>
                <a:ext uri="{FF2B5EF4-FFF2-40B4-BE49-F238E27FC236}">
                  <a16:creationId xmlns:a16="http://schemas.microsoft.com/office/drawing/2014/main" id="{6631CCD9-719A-3124-0C42-1BABDE13D50D}"/>
                </a:ext>
              </a:extLst>
            </p:cNvPr>
            <p:cNvSpPr>
              <a:spLocks noChangeShapeType="1"/>
            </p:cNvSpPr>
            <p:nvPr/>
          </p:nvSpPr>
          <p:spPr bwMode="auto">
            <a:xfrm>
              <a:off x="2201" y="2523"/>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7" name="Line 69">
              <a:extLst>
                <a:ext uri="{FF2B5EF4-FFF2-40B4-BE49-F238E27FC236}">
                  <a16:creationId xmlns:a16="http://schemas.microsoft.com/office/drawing/2014/main" id="{331D60D1-F913-E421-B62D-140317A9C588}"/>
                </a:ext>
              </a:extLst>
            </p:cNvPr>
            <p:cNvSpPr>
              <a:spLocks noChangeShapeType="1"/>
            </p:cNvSpPr>
            <p:nvPr/>
          </p:nvSpPr>
          <p:spPr bwMode="auto">
            <a:xfrm>
              <a:off x="2201" y="1479"/>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8" name="Line 70">
              <a:extLst>
                <a:ext uri="{FF2B5EF4-FFF2-40B4-BE49-F238E27FC236}">
                  <a16:creationId xmlns:a16="http://schemas.microsoft.com/office/drawing/2014/main" id="{A2246306-5232-E193-B0C5-A165482B5552}"/>
                </a:ext>
              </a:extLst>
            </p:cNvPr>
            <p:cNvSpPr>
              <a:spLocks noChangeShapeType="1"/>
            </p:cNvSpPr>
            <p:nvPr/>
          </p:nvSpPr>
          <p:spPr bwMode="auto">
            <a:xfrm>
              <a:off x="2654" y="1479"/>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9" name="Text Box 71">
              <a:extLst>
                <a:ext uri="{FF2B5EF4-FFF2-40B4-BE49-F238E27FC236}">
                  <a16:creationId xmlns:a16="http://schemas.microsoft.com/office/drawing/2014/main" id="{3FBE2C59-6757-B099-24B8-BCFEAE278285}"/>
                </a:ext>
              </a:extLst>
            </p:cNvPr>
            <p:cNvSpPr txBox="1">
              <a:spLocks noChangeArrowheads="1"/>
            </p:cNvSpPr>
            <p:nvPr/>
          </p:nvSpPr>
          <p:spPr bwMode="auto">
            <a:xfrm>
              <a:off x="3067" y="1253"/>
              <a:ext cx="1038" cy="173"/>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u="sng"/>
                <a:t>Realschulabschluss</a:t>
              </a:r>
            </a:p>
          </p:txBody>
        </p:sp>
        <p:sp>
          <p:nvSpPr>
            <p:cNvPr id="5210" name="Text Box 72">
              <a:extLst>
                <a:ext uri="{FF2B5EF4-FFF2-40B4-BE49-F238E27FC236}">
                  <a16:creationId xmlns:a16="http://schemas.microsoft.com/office/drawing/2014/main" id="{9B8D6FD4-37D7-AA12-B44A-48632A297AEA}"/>
                </a:ext>
              </a:extLst>
            </p:cNvPr>
            <p:cNvSpPr txBox="1">
              <a:spLocks noChangeArrowheads="1"/>
            </p:cNvSpPr>
            <p:nvPr/>
          </p:nvSpPr>
          <p:spPr bwMode="auto">
            <a:xfrm>
              <a:off x="2971" y="1542"/>
              <a:ext cx="998" cy="164"/>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b="1"/>
                <a:t>Realschul- Klassen</a:t>
              </a:r>
            </a:p>
          </p:txBody>
        </p:sp>
        <p:sp>
          <p:nvSpPr>
            <p:cNvPr id="5211" name="Text Box 73">
              <a:extLst>
                <a:ext uri="{FF2B5EF4-FFF2-40B4-BE49-F238E27FC236}">
                  <a16:creationId xmlns:a16="http://schemas.microsoft.com/office/drawing/2014/main" id="{F7603DBF-EBB3-595A-41A4-9E5A7A340160}"/>
                </a:ext>
              </a:extLst>
            </p:cNvPr>
            <p:cNvSpPr txBox="1">
              <a:spLocks noChangeArrowheads="1"/>
            </p:cNvSpPr>
            <p:nvPr/>
          </p:nvSpPr>
          <p:spPr bwMode="auto">
            <a:xfrm>
              <a:off x="2773" y="1706"/>
              <a:ext cx="47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Profil </a:t>
              </a:r>
            </a:p>
            <a:p>
              <a:pPr algn="ctr" eaLnBrk="1" hangingPunct="1">
                <a:spcBef>
                  <a:spcPct val="0"/>
                </a:spcBef>
                <a:buFontTx/>
                <a:buNone/>
              </a:pPr>
              <a:r>
                <a:rPr lang="de-DE" altLang="de-DE" sz="1000" b="1" u="sng"/>
                <a:t>Fremd-</a:t>
              </a:r>
            </a:p>
            <a:p>
              <a:pPr algn="ctr" eaLnBrk="1" hangingPunct="1">
                <a:spcBef>
                  <a:spcPct val="0"/>
                </a:spcBef>
                <a:buFontTx/>
                <a:buNone/>
              </a:pPr>
              <a:r>
                <a:rPr lang="de-DE" altLang="de-DE" sz="1000" b="1" u="sng"/>
                <a:t>sprachen</a:t>
              </a:r>
            </a:p>
          </p:txBody>
        </p:sp>
        <p:sp>
          <p:nvSpPr>
            <p:cNvPr id="5212" name="Text Box 74">
              <a:extLst>
                <a:ext uri="{FF2B5EF4-FFF2-40B4-BE49-F238E27FC236}">
                  <a16:creationId xmlns:a16="http://schemas.microsoft.com/office/drawing/2014/main" id="{29A5E4B0-3C0B-62E1-B0BA-8C47BB119F4D}"/>
                </a:ext>
              </a:extLst>
            </p:cNvPr>
            <p:cNvSpPr txBox="1">
              <a:spLocks noChangeArrowheads="1"/>
            </p:cNvSpPr>
            <p:nvPr/>
          </p:nvSpPr>
          <p:spPr bwMode="auto">
            <a:xfrm>
              <a:off x="3667" y="1677"/>
              <a:ext cx="47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Profil </a:t>
              </a:r>
            </a:p>
            <a:p>
              <a:pPr algn="ctr" eaLnBrk="1" hangingPunct="1">
                <a:spcBef>
                  <a:spcPct val="0"/>
                </a:spcBef>
                <a:buFontTx/>
                <a:buNone/>
              </a:pPr>
              <a:r>
                <a:rPr lang="de-DE" altLang="de-DE" sz="1000" b="1" u="sng"/>
                <a:t>AES oder</a:t>
              </a:r>
            </a:p>
            <a:p>
              <a:pPr algn="ctr" eaLnBrk="1" hangingPunct="1">
                <a:spcBef>
                  <a:spcPct val="0"/>
                </a:spcBef>
                <a:buFontTx/>
                <a:buNone/>
              </a:pPr>
              <a:r>
                <a:rPr lang="de-DE" altLang="de-DE" sz="1000" b="1" u="sng"/>
                <a:t>Technik</a:t>
              </a:r>
            </a:p>
          </p:txBody>
        </p:sp>
        <p:sp>
          <p:nvSpPr>
            <p:cNvPr id="5213" name="Text Box 76">
              <a:extLst>
                <a:ext uri="{FF2B5EF4-FFF2-40B4-BE49-F238E27FC236}">
                  <a16:creationId xmlns:a16="http://schemas.microsoft.com/office/drawing/2014/main" id="{75D3BD3B-5B99-4D83-956B-E13AA5FA6F8C}"/>
                </a:ext>
              </a:extLst>
            </p:cNvPr>
            <p:cNvSpPr txBox="1">
              <a:spLocks noChangeArrowheads="1"/>
            </p:cNvSpPr>
            <p:nvPr/>
          </p:nvSpPr>
          <p:spPr bwMode="auto">
            <a:xfrm>
              <a:off x="2699" y="2069"/>
              <a:ext cx="5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i="1"/>
                <a:t>Französisch</a:t>
              </a:r>
            </a:p>
          </p:txBody>
        </p:sp>
        <p:sp>
          <p:nvSpPr>
            <p:cNvPr id="5214" name="Text Box 79">
              <a:extLst>
                <a:ext uri="{FF2B5EF4-FFF2-40B4-BE49-F238E27FC236}">
                  <a16:creationId xmlns:a16="http://schemas.microsoft.com/office/drawing/2014/main" id="{18A09163-6DCF-28DD-0EAD-4521445D292F}"/>
                </a:ext>
              </a:extLst>
            </p:cNvPr>
            <p:cNvSpPr txBox="1">
              <a:spLocks noChangeArrowheads="1"/>
            </p:cNvSpPr>
            <p:nvPr/>
          </p:nvSpPr>
          <p:spPr bwMode="auto">
            <a:xfrm>
              <a:off x="2858" y="2251"/>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RSF</a:t>
              </a:r>
            </a:p>
          </p:txBody>
        </p:sp>
        <p:sp>
          <p:nvSpPr>
            <p:cNvPr id="5215" name="Text Box 80">
              <a:extLst>
                <a:ext uri="{FF2B5EF4-FFF2-40B4-BE49-F238E27FC236}">
                  <a16:creationId xmlns:a16="http://schemas.microsoft.com/office/drawing/2014/main" id="{B3D1DC16-C8EF-E475-EAA9-11A5656BD275}"/>
                </a:ext>
              </a:extLst>
            </p:cNvPr>
            <p:cNvSpPr txBox="1">
              <a:spLocks noChangeArrowheads="1"/>
            </p:cNvSpPr>
            <p:nvPr/>
          </p:nvSpPr>
          <p:spPr bwMode="auto">
            <a:xfrm>
              <a:off x="3742" y="2251"/>
              <a:ext cx="4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AES/T</a:t>
              </a:r>
            </a:p>
          </p:txBody>
        </p:sp>
        <p:sp>
          <p:nvSpPr>
            <p:cNvPr id="5216" name="Rectangle 82">
              <a:extLst>
                <a:ext uri="{FF2B5EF4-FFF2-40B4-BE49-F238E27FC236}">
                  <a16:creationId xmlns:a16="http://schemas.microsoft.com/office/drawing/2014/main" id="{8DBFAEF9-8770-8A45-6674-F73933F09D65}"/>
                </a:ext>
              </a:extLst>
            </p:cNvPr>
            <p:cNvSpPr>
              <a:spLocks noChangeArrowheads="1"/>
            </p:cNvSpPr>
            <p:nvPr/>
          </p:nvSpPr>
          <p:spPr bwMode="auto">
            <a:xfrm>
              <a:off x="4434" y="2182"/>
              <a:ext cx="454" cy="340"/>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600" b="1"/>
            </a:p>
            <a:p>
              <a:pPr algn="ctr" eaLnBrk="1" hangingPunct="1">
                <a:buFontTx/>
                <a:buNone/>
              </a:pPr>
              <a:r>
                <a:rPr lang="de-DE" altLang="de-DE" sz="1100" b="1"/>
                <a:t>WRS 8</a:t>
              </a:r>
            </a:p>
          </p:txBody>
        </p:sp>
        <p:sp>
          <p:nvSpPr>
            <p:cNvPr id="5217" name="Rectangle 83">
              <a:extLst>
                <a:ext uri="{FF2B5EF4-FFF2-40B4-BE49-F238E27FC236}">
                  <a16:creationId xmlns:a16="http://schemas.microsoft.com/office/drawing/2014/main" id="{DFDB312F-3A18-4FEE-F6B7-37A000DA2986}"/>
                </a:ext>
              </a:extLst>
            </p:cNvPr>
            <p:cNvSpPr>
              <a:spLocks noChangeArrowheads="1"/>
            </p:cNvSpPr>
            <p:nvPr/>
          </p:nvSpPr>
          <p:spPr bwMode="auto">
            <a:xfrm>
              <a:off x="4434" y="1842"/>
              <a:ext cx="454" cy="340"/>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800" b="1"/>
            </a:p>
            <a:p>
              <a:pPr algn="ctr" eaLnBrk="1" hangingPunct="1">
                <a:buFontTx/>
                <a:buNone/>
              </a:pPr>
              <a:r>
                <a:rPr lang="de-DE" altLang="de-DE" sz="1100" b="1"/>
                <a:t>WRS 9</a:t>
              </a:r>
            </a:p>
          </p:txBody>
        </p:sp>
        <p:sp>
          <p:nvSpPr>
            <p:cNvPr id="5218" name="Line 84">
              <a:extLst>
                <a:ext uri="{FF2B5EF4-FFF2-40B4-BE49-F238E27FC236}">
                  <a16:creationId xmlns:a16="http://schemas.microsoft.com/office/drawing/2014/main" id="{4484510A-4982-755B-79C0-1B792FF85979}"/>
                </a:ext>
              </a:extLst>
            </p:cNvPr>
            <p:cNvSpPr>
              <a:spLocks noChangeShapeType="1"/>
            </p:cNvSpPr>
            <p:nvPr/>
          </p:nvSpPr>
          <p:spPr bwMode="auto">
            <a:xfrm>
              <a:off x="4445" y="1480"/>
              <a:ext cx="45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9" name="Line 85">
              <a:extLst>
                <a:ext uri="{FF2B5EF4-FFF2-40B4-BE49-F238E27FC236}">
                  <a16:creationId xmlns:a16="http://schemas.microsoft.com/office/drawing/2014/main" id="{7FFF460E-3173-A0C3-7145-E2AE85DF10E4}"/>
                </a:ext>
              </a:extLst>
            </p:cNvPr>
            <p:cNvSpPr>
              <a:spLocks noChangeShapeType="1"/>
            </p:cNvSpPr>
            <p:nvPr/>
          </p:nvSpPr>
          <p:spPr bwMode="auto">
            <a:xfrm>
              <a:off x="4445" y="2522"/>
              <a:ext cx="45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0" name="Rectangle 86">
              <a:extLst>
                <a:ext uri="{FF2B5EF4-FFF2-40B4-BE49-F238E27FC236}">
                  <a16:creationId xmlns:a16="http://schemas.microsoft.com/office/drawing/2014/main" id="{BED62401-AFE8-8BD7-26D3-43E5FF15A9E2}"/>
                </a:ext>
              </a:extLst>
            </p:cNvPr>
            <p:cNvSpPr>
              <a:spLocks noChangeArrowheads="1"/>
            </p:cNvSpPr>
            <p:nvPr/>
          </p:nvSpPr>
          <p:spPr bwMode="auto">
            <a:xfrm>
              <a:off x="4876" y="1480"/>
              <a:ext cx="749" cy="1042"/>
            </a:xfrm>
            <a:prstGeom prst="rect">
              <a:avLst/>
            </a:prstGeom>
            <a:solidFill>
              <a:srgbClr val="9EF5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221" name="Line 87">
              <a:extLst>
                <a:ext uri="{FF2B5EF4-FFF2-40B4-BE49-F238E27FC236}">
                  <a16:creationId xmlns:a16="http://schemas.microsoft.com/office/drawing/2014/main" id="{8DF1D833-1D82-4097-8880-BFE5BE31335C}"/>
                </a:ext>
              </a:extLst>
            </p:cNvPr>
            <p:cNvSpPr>
              <a:spLocks noChangeShapeType="1"/>
            </p:cNvSpPr>
            <p:nvPr/>
          </p:nvSpPr>
          <p:spPr bwMode="auto">
            <a:xfrm flipV="1">
              <a:off x="4899" y="1480"/>
              <a:ext cx="703" cy="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2" name="Line 88">
              <a:extLst>
                <a:ext uri="{FF2B5EF4-FFF2-40B4-BE49-F238E27FC236}">
                  <a16:creationId xmlns:a16="http://schemas.microsoft.com/office/drawing/2014/main" id="{1EC12FB0-352D-989E-8670-4315AE84365F}"/>
                </a:ext>
              </a:extLst>
            </p:cNvPr>
            <p:cNvSpPr>
              <a:spLocks noChangeShapeType="1"/>
            </p:cNvSpPr>
            <p:nvPr/>
          </p:nvSpPr>
          <p:spPr bwMode="auto">
            <a:xfrm>
              <a:off x="4899" y="2522"/>
              <a:ext cx="72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3" name="Line 89">
              <a:extLst>
                <a:ext uri="{FF2B5EF4-FFF2-40B4-BE49-F238E27FC236}">
                  <a16:creationId xmlns:a16="http://schemas.microsoft.com/office/drawing/2014/main" id="{20FF7794-A0C6-C93F-E690-1EB9AFAD8C41}"/>
                </a:ext>
              </a:extLst>
            </p:cNvPr>
            <p:cNvSpPr>
              <a:spLocks noChangeShapeType="1"/>
            </p:cNvSpPr>
            <p:nvPr/>
          </p:nvSpPr>
          <p:spPr bwMode="auto">
            <a:xfrm>
              <a:off x="5602" y="1480"/>
              <a:ext cx="23" cy="104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4" name="Text Box 91">
              <a:extLst>
                <a:ext uri="{FF2B5EF4-FFF2-40B4-BE49-F238E27FC236}">
                  <a16:creationId xmlns:a16="http://schemas.microsoft.com/office/drawing/2014/main" id="{1E42F078-B822-5C0D-AB44-DA93A021C353}"/>
                </a:ext>
              </a:extLst>
            </p:cNvPr>
            <p:cNvSpPr txBox="1">
              <a:spLocks noChangeArrowheads="1"/>
            </p:cNvSpPr>
            <p:nvPr/>
          </p:nvSpPr>
          <p:spPr bwMode="auto">
            <a:xfrm>
              <a:off x="4951" y="2187"/>
              <a:ext cx="6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800" b="1" i="1"/>
                <a:t>AES oder</a:t>
              </a:r>
            </a:p>
            <a:p>
              <a:pPr algn="ctr" eaLnBrk="1" hangingPunct="1">
                <a:spcBef>
                  <a:spcPct val="0"/>
                </a:spcBef>
                <a:buFontTx/>
                <a:buNone/>
              </a:pPr>
              <a:r>
                <a:rPr lang="de-DE" altLang="de-DE" sz="800" b="1" i="1"/>
                <a:t>Technik</a:t>
              </a:r>
            </a:p>
            <a:p>
              <a:pPr algn="ctr" eaLnBrk="1" hangingPunct="1">
                <a:spcBef>
                  <a:spcPct val="0"/>
                </a:spcBef>
                <a:buFontTx/>
                <a:buNone/>
              </a:pPr>
              <a:r>
                <a:rPr lang="de-DE" altLang="de-DE" sz="800" b="1" i="1"/>
                <a:t>+ 1 Arbeitslehre</a:t>
              </a:r>
            </a:p>
          </p:txBody>
        </p:sp>
        <p:sp>
          <p:nvSpPr>
            <p:cNvPr id="5225" name="Text Box 92">
              <a:extLst>
                <a:ext uri="{FF2B5EF4-FFF2-40B4-BE49-F238E27FC236}">
                  <a16:creationId xmlns:a16="http://schemas.microsoft.com/office/drawing/2014/main" id="{312CDF89-568D-D32F-5BE1-0B62D3D7F530}"/>
                </a:ext>
              </a:extLst>
            </p:cNvPr>
            <p:cNvSpPr txBox="1">
              <a:spLocks noChangeArrowheads="1"/>
            </p:cNvSpPr>
            <p:nvPr/>
          </p:nvSpPr>
          <p:spPr bwMode="auto">
            <a:xfrm>
              <a:off x="4944" y="1842"/>
              <a:ext cx="635" cy="270"/>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100"/>
                <a:t>Hauptschul-</a:t>
              </a:r>
            </a:p>
            <a:p>
              <a:pPr algn="ctr" eaLnBrk="1" hangingPunct="1">
                <a:spcBef>
                  <a:spcPct val="0"/>
                </a:spcBef>
                <a:buFontTx/>
                <a:buNone/>
              </a:pPr>
              <a:r>
                <a:rPr lang="de-DE" altLang="de-DE" sz="1100"/>
                <a:t>abschluss</a:t>
              </a:r>
            </a:p>
          </p:txBody>
        </p:sp>
        <p:sp>
          <p:nvSpPr>
            <p:cNvPr id="5226" name="Text Box 93">
              <a:extLst>
                <a:ext uri="{FF2B5EF4-FFF2-40B4-BE49-F238E27FC236}">
                  <a16:creationId xmlns:a16="http://schemas.microsoft.com/office/drawing/2014/main" id="{8F60FBD3-ED5D-C61A-82DC-1CA8A961ED87}"/>
                </a:ext>
              </a:extLst>
            </p:cNvPr>
            <p:cNvSpPr txBox="1">
              <a:spLocks noChangeArrowheads="1"/>
            </p:cNvSpPr>
            <p:nvPr/>
          </p:nvSpPr>
          <p:spPr bwMode="auto">
            <a:xfrm>
              <a:off x="4422" y="1261"/>
              <a:ext cx="1240" cy="173"/>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u="sng"/>
                <a:t>Werkrealschulabschluss</a:t>
              </a:r>
            </a:p>
          </p:txBody>
        </p:sp>
        <p:sp>
          <p:nvSpPr>
            <p:cNvPr id="5227" name="Text Box 94">
              <a:extLst>
                <a:ext uri="{FF2B5EF4-FFF2-40B4-BE49-F238E27FC236}">
                  <a16:creationId xmlns:a16="http://schemas.microsoft.com/office/drawing/2014/main" id="{A83FE457-684C-476A-CB08-6C064C300A3D}"/>
                </a:ext>
              </a:extLst>
            </p:cNvPr>
            <p:cNvSpPr txBox="1">
              <a:spLocks noChangeArrowheads="1"/>
            </p:cNvSpPr>
            <p:nvPr/>
          </p:nvSpPr>
          <p:spPr bwMode="auto">
            <a:xfrm rot="10800000">
              <a:off x="409" y="1661"/>
              <a:ext cx="289"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solidFill>
                    <a:schemeClr val="accent2"/>
                  </a:solidFill>
                </a:rPr>
                <a:t>Mittelstufe</a:t>
              </a:r>
            </a:p>
          </p:txBody>
        </p:sp>
      </p:grpSp>
      <p:grpSp>
        <p:nvGrpSpPr>
          <p:cNvPr id="7177" name="Group 95">
            <a:extLst>
              <a:ext uri="{FF2B5EF4-FFF2-40B4-BE49-F238E27FC236}">
                <a16:creationId xmlns:a16="http://schemas.microsoft.com/office/drawing/2014/main" id="{2BAB912D-9655-A2ED-1ED0-2EEF4D039BFD}"/>
              </a:ext>
            </a:extLst>
          </p:cNvPr>
          <p:cNvGrpSpPr>
            <a:grpSpLocks/>
          </p:cNvGrpSpPr>
          <p:nvPr/>
        </p:nvGrpSpPr>
        <p:grpSpPr bwMode="auto">
          <a:xfrm>
            <a:off x="685801" y="4013199"/>
            <a:ext cx="8243888" cy="1768474"/>
            <a:chOff x="432" y="2528"/>
            <a:chExt cx="5193" cy="1114"/>
          </a:xfrm>
        </p:grpSpPr>
        <p:sp>
          <p:nvSpPr>
            <p:cNvPr id="5143" name="Rectangle 96">
              <a:extLst>
                <a:ext uri="{FF2B5EF4-FFF2-40B4-BE49-F238E27FC236}">
                  <a16:creationId xmlns:a16="http://schemas.microsoft.com/office/drawing/2014/main" id="{E9C925A4-DF76-F398-34F7-F1C82EBE9A1C}"/>
                </a:ext>
              </a:extLst>
            </p:cNvPr>
            <p:cNvSpPr>
              <a:spLocks noChangeArrowheads="1"/>
            </p:cNvSpPr>
            <p:nvPr/>
          </p:nvSpPr>
          <p:spPr bwMode="auto">
            <a:xfrm>
              <a:off x="635" y="3266"/>
              <a:ext cx="544" cy="349"/>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400" b="1"/>
            </a:p>
            <a:p>
              <a:pPr eaLnBrk="1" hangingPunct="1">
                <a:buFontTx/>
                <a:buNone/>
              </a:pPr>
              <a:r>
                <a:rPr lang="de-DE" altLang="de-DE" sz="1800" b="1"/>
                <a:t>O 1</a:t>
              </a:r>
            </a:p>
            <a:p>
              <a:pPr eaLnBrk="1" hangingPunct="1">
                <a:buFontTx/>
                <a:buNone/>
              </a:pPr>
              <a:endParaRPr lang="de-DE" altLang="de-DE" sz="400" b="1"/>
            </a:p>
          </p:txBody>
        </p:sp>
        <p:sp>
          <p:nvSpPr>
            <p:cNvPr id="5144" name="Rectangle 97">
              <a:extLst>
                <a:ext uri="{FF2B5EF4-FFF2-40B4-BE49-F238E27FC236}">
                  <a16:creationId xmlns:a16="http://schemas.microsoft.com/office/drawing/2014/main" id="{48DB8B18-2A01-1126-6F32-6EC73A82C4D1}"/>
                </a:ext>
              </a:extLst>
            </p:cNvPr>
            <p:cNvSpPr>
              <a:spLocks noChangeArrowheads="1"/>
            </p:cNvSpPr>
            <p:nvPr/>
          </p:nvSpPr>
          <p:spPr bwMode="auto">
            <a:xfrm>
              <a:off x="635" y="2917"/>
              <a:ext cx="544" cy="349"/>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400" b="1"/>
            </a:p>
            <a:p>
              <a:pPr eaLnBrk="1" hangingPunct="1">
                <a:buFontTx/>
                <a:buNone/>
              </a:pPr>
              <a:r>
                <a:rPr lang="de-DE" altLang="de-DE" sz="1800" b="1"/>
                <a:t>O 2</a:t>
              </a:r>
            </a:p>
            <a:p>
              <a:pPr eaLnBrk="1" hangingPunct="1">
                <a:buFontTx/>
                <a:buNone/>
              </a:pPr>
              <a:endParaRPr lang="de-DE" altLang="de-DE" sz="400" b="1"/>
            </a:p>
          </p:txBody>
        </p:sp>
        <p:sp>
          <p:nvSpPr>
            <p:cNvPr id="5145" name="Rectangle 98">
              <a:extLst>
                <a:ext uri="{FF2B5EF4-FFF2-40B4-BE49-F238E27FC236}">
                  <a16:creationId xmlns:a16="http://schemas.microsoft.com/office/drawing/2014/main" id="{31CE1D88-4B56-9887-083C-0D845DF05600}"/>
                </a:ext>
              </a:extLst>
            </p:cNvPr>
            <p:cNvSpPr>
              <a:spLocks noChangeArrowheads="1"/>
            </p:cNvSpPr>
            <p:nvPr/>
          </p:nvSpPr>
          <p:spPr bwMode="auto">
            <a:xfrm>
              <a:off x="635" y="2568"/>
              <a:ext cx="544" cy="349"/>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400" b="1"/>
            </a:p>
            <a:p>
              <a:pPr eaLnBrk="1" hangingPunct="1">
                <a:buFontTx/>
                <a:buNone/>
              </a:pPr>
              <a:r>
                <a:rPr lang="de-DE" altLang="de-DE" sz="1800" b="1"/>
                <a:t>O 3</a:t>
              </a:r>
            </a:p>
            <a:p>
              <a:pPr eaLnBrk="1" hangingPunct="1">
                <a:buFontTx/>
                <a:buNone/>
              </a:pPr>
              <a:endParaRPr lang="de-DE" altLang="de-DE" sz="400" b="1"/>
            </a:p>
          </p:txBody>
        </p:sp>
        <p:sp>
          <p:nvSpPr>
            <p:cNvPr id="5146" name="Line 99">
              <a:extLst>
                <a:ext uri="{FF2B5EF4-FFF2-40B4-BE49-F238E27FC236}">
                  <a16:creationId xmlns:a16="http://schemas.microsoft.com/office/drawing/2014/main" id="{3D1220B1-0841-CC89-4DF1-F63D51DE0437}"/>
                </a:ext>
              </a:extLst>
            </p:cNvPr>
            <p:cNvSpPr>
              <a:spLocks noChangeShapeType="1"/>
            </p:cNvSpPr>
            <p:nvPr/>
          </p:nvSpPr>
          <p:spPr bwMode="auto">
            <a:xfrm>
              <a:off x="635" y="2568"/>
              <a:ext cx="5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7" name="Line 100">
              <a:extLst>
                <a:ext uri="{FF2B5EF4-FFF2-40B4-BE49-F238E27FC236}">
                  <a16:creationId xmlns:a16="http://schemas.microsoft.com/office/drawing/2014/main" id="{9777F839-8202-35D2-E8FD-4AE5F929321B}"/>
                </a:ext>
              </a:extLst>
            </p:cNvPr>
            <p:cNvSpPr>
              <a:spLocks noChangeShapeType="1"/>
            </p:cNvSpPr>
            <p:nvPr/>
          </p:nvSpPr>
          <p:spPr bwMode="auto">
            <a:xfrm>
              <a:off x="635" y="2917"/>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8" name="Line 101">
              <a:extLst>
                <a:ext uri="{FF2B5EF4-FFF2-40B4-BE49-F238E27FC236}">
                  <a16:creationId xmlns:a16="http://schemas.microsoft.com/office/drawing/2014/main" id="{3D2D2288-68BC-40D0-6EC7-4A0313C8376E}"/>
                </a:ext>
              </a:extLst>
            </p:cNvPr>
            <p:cNvSpPr>
              <a:spLocks noChangeShapeType="1"/>
            </p:cNvSpPr>
            <p:nvPr/>
          </p:nvSpPr>
          <p:spPr bwMode="auto">
            <a:xfrm>
              <a:off x="635" y="3266"/>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9" name="Line 102">
              <a:extLst>
                <a:ext uri="{FF2B5EF4-FFF2-40B4-BE49-F238E27FC236}">
                  <a16:creationId xmlns:a16="http://schemas.microsoft.com/office/drawing/2014/main" id="{EA09BAE0-7B75-D725-D724-1B3CDE3D460D}"/>
                </a:ext>
              </a:extLst>
            </p:cNvPr>
            <p:cNvSpPr>
              <a:spLocks noChangeShapeType="1"/>
            </p:cNvSpPr>
            <p:nvPr/>
          </p:nvSpPr>
          <p:spPr bwMode="auto">
            <a:xfrm>
              <a:off x="635" y="3615"/>
              <a:ext cx="5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0" name="Line 103">
              <a:extLst>
                <a:ext uri="{FF2B5EF4-FFF2-40B4-BE49-F238E27FC236}">
                  <a16:creationId xmlns:a16="http://schemas.microsoft.com/office/drawing/2014/main" id="{203492B0-B519-84F2-00DA-30C5B416BBE1}"/>
                </a:ext>
              </a:extLst>
            </p:cNvPr>
            <p:cNvSpPr>
              <a:spLocks noChangeShapeType="1"/>
            </p:cNvSpPr>
            <p:nvPr/>
          </p:nvSpPr>
          <p:spPr bwMode="auto">
            <a:xfrm>
              <a:off x="635" y="2568"/>
              <a:ext cx="0" cy="10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1" name="Line 104">
              <a:extLst>
                <a:ext uri="{FF2B5EF4-FFF2-40B4-BE49-F238E27FC236}">
                  <a16:creationId xmlns:a16="http://schemas.microsoft.com/office/drawing/2014/main" id="{2AE6B335-0E94-9DCE-A1D1-B6F172002691}"/>
                </a:ext>
              </a:extLst>
            </p:cNvPr>
            <p:cNvSpPr>
              <a:spLocks noChangeShapeType="1"/>
            </p:cNvSpPr>
            <p:nvPr/>
          </p:nvSpPr>
          <p:spPr bwMode="auto">
            <a:xfrm>
              <a:off x="1179" y="2568"/>
              <a:ext cx="0" cy="10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3" name="Rectangle 106">
              <a:extLst>
                <a:ext uri="{FF2B5EF4-FFF2-40B4-BE49-F238E27FC236}">
                  <a16:creationId xmlns:a16="http://schemas.microsoft.com/office/drawing/2014/main" id="{D62CDCE4-C120-45D4-9981-F39D9F05E6B4}"/>
                </a:ext>
              </a:extLst>
            </p:cNvPr>
            <p:cNvSpPr>
              <a:spLocks noChangeArrowheads="1"/>
            </p:cNvSpPr>
            <p:nvPr/>
          </p:nvSpPr>
          <p:spPr bwMode="auto">
            <a:xfrm>
              <a:off x="1089" y="3263"/>
              <a:ext cx="4536"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800" b="1" i="1"/>
            </a:p>
          </p:txBody>
        </p:sp>
        <p:sp>
          <p:nvSpPr>
            <p:cNvPr id="5154" name="Rectangle 107">
              <a:extLst>
                <a:ext uri="{FF2B5EF4-FFF2-40B4-BE49-F238E27FC236}">
                  <a16:creationId xmlns:a16="http://schemas.microsoft.com/office/drawing/2014/main" id="{6BEF756F-8319-D611-D783-0DA58FBEBD13}"/>
                </a:ext>
              </a:extLst>
            </p:cNvPr>
            <p:cNvSpPr>
              <a:spLocks noChangeArrowheads="1"/>
            </p:cNvSpPr>
            <p:nvPr/>
          </p:nvSpPr>
          <p:spPr bwMode="auto">
            <a:xfrm>
              <a:off x="1089" y="2916"/>
              <a:ext cx="4536" cy="3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55" name="Rectangle 108">
              <a:extLst>
                <a:ext uri="{FF2B5EF4-FFF2-40B4-BE49-F238E27FC236}">
                  <a16:creationId xmlns:a16="http://schemas.microsoft.com/office/drawing/2014/main" id="{81D56C1D-F2B4-C85C-E678-45FAE73A82CC}"/>
                </a:ext>
              </a:extLst>
            </p:cNvPr>
            <p:cNvSpPr>
              <a:spLocks noChangeArrowheads="1"/>
            </p:cNvSpPr>
            <p:nvPr/>
          </p:nvSpPr>
          <p:spPr bwMode="auto">
            <a:xfrm>
              <a:off x="1089" y="2568"/>
              <a:ext cx="4536"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56" name="Line 109">
              <a:extLst>
                <a:ext uri="{FF2B5EF4-FFF2-40B4-BE49-F238E27FC236}">
                  <a16:creationId xmlns:a16="http://schemas.microsoft.com/office/drawing/2014/main" id="{6D0B2A1B-897D-E297-18B6-413AA083941A}"/>
                </a:ext>
              </a:extLst>
            </p:cNvPr>
            <p:cNvSpPr>
              <a:spLocks noChangeShapeType="1"/>
            </p:cNvSpPr>
            <p:nvPr/>
          </p:nvSpPr>
          <p:spPr bwMode="auto">
            <a:xfrm>
              <a:off x="1089" y="2568"/>
              <a:ext cx="45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7" name="Line 110">
              <a:extLst>
                <a:ext uri="{FF2B5EF4-FFF2-40B4-BE49-F238E27FC236}">
                  <a16:creationId xmlns:a16="http://schemas.microsoft.com/office/drawing/2014/main" id="{62A4D8ED-FC22-911D-6EBE-A44A234DE5CE}"/>
                </a:ext>
              </a:extLst>
            </p:cNvPr>
            <p:cNvSpPr>
              <a:spLocks noChangeShapeType="1"/>
            </p:cNvSpPr>
            <p:nvPr/>
          </p:nvSpPr>
          <p:spPr bwMode="auto">
            <a:xfrm>
              <a:off x="1089" y="2916"/>
              <a:ext cx="4536"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58" name="Line 111">
              <a:extLst>
                <a:ext uri="{FF2B5EF4-FFF2-40B4-BE49-F238E27FC236}">
                  <a16:creationId xmlns:a16="http://schemas.microsoft.com/office/drawing/2014/main" id="{21823518-3076-07A7-5ECD-215791273468}"/>
                </a:ext>
              </a:extLst>
            </p:cNvPr>
            <p:cNvSpPr>
              <a:spLocks noChangeShapeType="1"/>
            </p:cNvSpPr>
            <p:nvPr/>
          </p:nvSpPr>
          <p:spPr bwMode="auto">
            <a:xfrm>
              <a:off x="1089" y="3263"/>
              <a:ext cx="4536"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59" name="Line 112">
              <a:extLst>
                <a:ext uri="{FF2B5EF4-FFF2-40B4-BE49-F238E27FC236}">
                  <a16:creationId xmlns:a16="http://schemas.microsoft.com/office/drawing/2014/main" id="{7C94DA88-0B0B-0EBB-1F28-07AA489D5D03}"/>
                </a:ext>
              </a:extLst>
            </p:cNvPr>
            <p:cNvSpPr>
              <a:spLocks noChangeShapeType="1"/>
            </p:cNvSpPr>
            <p:nvPr/>
          </p:nvSpPr>
          <p:spPr bwMode="auto">
            <a:xfrm>
              <a:off x="1089" y="3611"/>
              <a:ext cx="45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60" name="Line 113">
              <a:extLst>
                <a:ext uri="{FF2B5EF4-FFF2-40B4-BE49-F238E27FC236}">
                  <a16:creationId xmlns:a16="http://schemas.microsoft.com/office/drawing/2014/main" id="{2B608A62-8F64-58C7-AC64-29B2C5B95FD8}"/>
                </a:ext>
              </a:extLst>
            </p:cNvPr>
            <p:cNvSpPr>
              <a:spLocks noChangeShapeType="1"/>
            </p:cNvSpPr>
            <p:nvPr/>
          </p:nvSpPr>
          <p:spPr bwMode="auto">
            <a:xfrm>
              <a:off x="1089" y="2568"/>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61" name="Line 114">
              <a:extLst>
                <a:ext uri="{FF2B5EF4-FFF2-40B4-BE49-F238E27FC236}">
                  <a16:creationId xmlns:a16="http://schemas.microsoft.com/office/drawing/2014/main" id="{1086A7F5-1190-B3ED-E313-25237D288B62}"/>
                </a:ext>
              </a:extLst>
            </p:cNvPr>
            <p:cNvSpPr>
              <a:spLocks noChangeShapeType="1"/>
            </p:cNvSpPr>
            <p:nvPr/>
          </p:nvSpPr>
          <p:spPr bwMode="auto">
            <a:xfrm>
              <a:off x="5625" y="2568"/>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62" name="Text Box 115">
              <a:extLst>
                <a:ext uri="{FF2B5EF4-FFF2-40B4-BE49-F238E27FC236}">
                  <a16:creationId xmlns:a16="http://schemas.microsoft.com/office/drawing/2014/main" id="{6E8FA27E-ED3E-AA7C-9D68-FFBEB4BF706C}"/>
                </a:ext>
              </a:extLst>
            </p:cNvPr>
            <p:cNvSpPr txBox="1">
              <a:spLocks noChangeArrowheads="1"/>
            </p:cNvSpPr>
            <p:nvPr/>
          </p:nvSpPr>
          <p:spPr bwMode="auto">
            <a:xfrm>
              <a:off x="2359" y="3367"/>
              <a:ext cx="15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1. Fremdsprache: </a:t>
              </a:r>
              <a:r>
                <a:rPr lang="de-DE" altLang="de-DE" sz="1400" b="1" i="1"/>
                <a:t>Englisch</a:t>
              </a:r>
            </a:p>
          </p:txBody>
        </p:sp>
        <p:sp>
          <p:nvSpPr>
            <p:cNvPr id="5163" name="Text Box 116">
              <a:extLst>
                <a:ext uri="{FF2B5EF4-FFF2-40B4-BE49-F238E27FC236}">
                  <a16:creationId xmlns:a16="http://schemas.microsoft.com/office/drawing/2014/main" id="{556558A6-6FAA-1BB4-AFC8-118B828370A2}"/>
                </a:ext>
              </a:extLst>
            </p:cNvPr>
            <p:cNvSpPr txBox="1">
              <a:spLocks noChangeArrowheads="1"/>
            </p:cNvSpPr>
            <p:nvPr/>
          </p:nvSpPr>
          <p:spPr bwMode="auto">
            <a:xfrm>
              <a:off x="2178" y="3134"/>
              <a:ext cx="2459" cy="250"/>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b="1"/>
                <a:t>Integrierte   Orientierungsstufe</a:t>
              </a:r>
            </a:p>
          </p:txBody>
        </p:sp>
        <p:sp>
          <p:nvSpPr>
            <p:cNvPr id="5164" name="Text Box 117">
              <a:extLst>
                <a:ext uri="{FF2B5EF4-FFF2-40B4-BE49-F238E27FC236}">
                  <a16:creationId xmlns:a16="http://schemas.microsoft.com/office/drawing/2014/main" id="{BE8243E5-CB69-35CF-0A09-F47AD85BDB46}"/>
                </a:ext>
              </a:extLst>
            </p:cNvPr>
            <p:cNvSpPr txBox="1">
              <a:spLocks noChangeArrowheads="1"/>
            </p:cNvSpPr>
            <p:nvPr/>
          </p:nvSpPr>
          <p:spPr bwMode="auto">
            <a:xfrm>
              <a:off x="1270" y="2658"/>
              <a:ext cx="18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+ 2 Wochenstunden </a:t>
              </a:r>
              <a:r>
                <a:rPr lang="de-DE" altLang="de-DE" sz="1400" b="1" i="1"/>
                <a:t>Arbeitslehre</a:t>
              </a:r>
            </a:p>
          </p:txBody>
        </p:sp>
        <p:sp>
          <p:nvSpPr>
            <p:cNvPr id="5165" name="Text Box 118">
              <a:extLst>
                <a:ext uri="{FF2B5EF4-FFF2-40B4-BE49-F238E27FC236}">
                  <a16:creationId xmlns:a16="http://schemas.microsoft.com/office/drawing/2014/main" id="{BF3A5C43-49E8-D333-1065-7D0C79C1778C}"/>
                </a:ext>
              </a:extLst>
            </p:cNvPr>
            <p:cNvSpPr txBox="1">
              <a:spLocks noChangeArrowheads="1"/>
            </p:cNvSpPr>
            <p:nvPr/>
          </p:nvSpPr>
          <p:spPr bwMode="auto">
            <a:xfrm>
              <a:off x="3584" y="2659"/>
              <a:ext cx="18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+ 2 Wochenstunden </a:t>
              </a:r>
              <a:r>
                <a:rPr lang="de-DE" altLang="de-DE" sz="1400" b="1" i="1"/>
                <a:t>Arbeitslehre</a:t>
              </a:r>
            </a:p>
          </p:txBody>
        </p:sp>
        <p:sp>
          <p:nvSpPr>
            <p:cNvPr id="5166" name="Text Box 119">
              <a:extLst>
                <a:ext uri="{FF2B5EF4-FFF2-40B4-BE49-F238E27FC236}">
                  <a16:creationId xmlns:a16="http://schemas.microsoft.com/office/drawing/2014/main" id="{D624F239-7804-FA01-E6A9-786F0262B6AE}"/>
                </a:ext>
              </a:extLst>
            </p:cNvPr>
            <p:cNvSpPr txBox="1">
              <a:spLocks noChangeArrowheads="1"/>
            </p:cNvSpPr>
            <p:nvPr/>
          </p:nvSpPr>
          <p:spPr bwMode="auto">
            <a:xfrm>
              <a:off x="1134" y="2920"/>
              <a:ext cx="20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2. Fremdsprache: </a:t>
              </a:r>
              <a:r>
                <a:rPr lang="de-DE" altLang="de-DE" sz="1400" b="1" i="1"/>
                <a:t>Französisch/Latein</a:t>
              </a:r>
            </a:p>
          </p:txBody>
        </p:sp>
        <p:sp>
          <p:nvSpPr>
            <p:cNvPr id="5167" name="Line 120">
              <a:extLst>
                <a:ext uri="{FF2B5EF4-FFF2-40B4-BE49-F238E27FC236}">
                  <a16:creationId xmlns:a16="http://schemas.microsoft.com/office/drawing/2014/main" id="{1B886CA7-4990-6BFB-F71D-8DFEAAB68E4E}"/>
                </a:ext>
              </a:extLst>
            </p:cNvPr>
            <p:cNvSpPr>
              <a:spLocks noChangeShapeType="1"/>
            </p:cNvSpPr>
            <p:nvPr/>
          </p:nvSpPr>
          <p:spPr bwMode="auto">
            <a:xfrm flipV="1">
              <a:off x="3266" y="2931"/>
              <a:ext cx="0" cy="182"/>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68" name="Line 121">
              <a:extLst>
                <a:ext uri="{FF2B5EF4-FFF2-40B4-BE49-F238E27FC236}">
                  <a16:creationId xmlns:a16="http://schemas.microsoft.com/office/drawing/2014/main" id="{56D5366F-BCF2-DEA8-434F-A96D7B36F2C6}"/>
                </a:ext>
              </a:extLst>
            </p:cNvPr>
            <p:cNvSpPr>
              <a:spLocks noChangeShapeType="1"/>
            </p:cNvSpPr>
            <p:nvPr/>
          </p:nvSpPr>
          <p:spPr bwMode="auto">
            <a:xfrm>
              <a:off x="3266" y="2614"/>
              <a:ext cx="0" cy="272"/>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69" name="Text Box 122">
              <a:extLst>
                <a:ext uri="{FF2B5EF4-FFF2-40B4-BE49-F238E27FC236}">
                  <a16:creationId xmlns:a16="http://schemas.microsoft.com/office/drawing/2014/main" id="{B697B4CC-73A5-F768-F728-36953FDFC381}"/>
                </a:ext>
              </a:extLst>
            </p:cNvPr>
            <p:cNvSpPr txBox="1">
              <a:spLocks noChangeArrowheads="1"/>
            </p:cNvSpPr>
            <p:nvPr/>
          </p:nvSpPr>
          <p:spPr bwMode="auto">
            <a:xfrm>
              <a:off x="3894" y="2931"/>
              <a:ext cx="10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AES und Technik</a:t>
              </a:r>
              <a:endParaRPr lang="de-DE" altLang="de-DE" sz="1400" b="1" i="1"/>
            </a:p>
          </p:txBody>
        </p:sp>
        <p:sp>
          <p:nvSpPr>
            <p:cNvPr id="5170" name="Text Box 123">
              <a:extLst>
                <a:ext uri="{FF2B5EF4-FFF2-40B4-BE49-F238E27FC236}">
                  <a16:creationId xmlns:a16="http://schemas.microsoft.com/office/drawing/2014/main" id="{E99FD9EF-BACA-1935-98EB-694A8C9695D8}"/>
                </a:ext>
              </a:extLst>
            </p:cNvPr>
            <p:cNvSpPr txBox="1">
              <a:spLocks noChangeArrowheads="1"/>
            </p:cNvSpPr>
            <p:nvPr/>
          </p:nvSpPr>
          <p:spPr bwMode="auto">
            <a:xfrm rot="10800000">
              <a:off x="432" y="2528"/>
              <a:ext cx="271"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600" dirty="0">
                  <a:solidFill>
                    <a:schemeClr val="accent2"/>
                  </a:solidFill>
                </a:rPr>
                <a:t>Orientierungsstufe</a:t>
              </a:r>
            </a:p>
          </p:txBody>
        </p:sp>
      </p:grpSp>
      <p:grpSp>
        <p:nvGrpSpPr>
          <p:cNvPr id="7178" name="Group 124">
            <a:extLst>
              <a:ext uri="{FF2B5EF4-FFF2-40B4-BE49-F238E27FC236}">
                <a16:creationId xmlns:a16="http://schemas.microsoft.com/office/drawing/2014/main" id="{D4EAE7C0-018F-F7CB-8C76-0DA4A6CA00F7}"/>
              </a:ext>
            </a:extLst>
          </p:cNvPr>
          <p:cNvGrpSpPr>
            <a:grpSpLocks/>
          </p:cNvGrpSpPr>
          <p:nvPr/>
        </p:nvGrpSpPr>
        <p:grpSpPr bwMode="auto">
          <a:xfrm>
            <a:off x="36513" y="647700"/>
            <a:ext cx="8750300" cy="6048375"/>
            <a:chOff x="113" y="391"/>
            <a:chExt cx="5512" cy="3810"/>
          </a:xfrm>
        </p:grpSpPr>
        <p:sp>
          <p:nvSpPr>
            <p:cNvPr id="5140" name="Text Box 125">
              <a:extLst>
                <a:ext uri="{FF2B5EF4-FFF2-40B4-BE49-F238E27FC236}">
                  <a16:creationId xmlns:a16="http://schemas.microsoft.com/office/drawing/2014/main" id="{8EB5802C-82B0-EE18-1F71-7ABD8342B7DD}"/>
                </a:ext>
              </a:extLst>
            </p:cNvPr>
            <p:cNvSpPr txBox="1">
              <a:spLocks noChangeArrowheads="1"/>
            </p:cNvSpPr>
            <p:nvPr/>
          </p:nvSpPr>
          <p:spPr bwMode="auto">
            <a:xfrm>
              <a:off x="635" y="3772"/>
              <a:ext cx="4990" cy="429"/>
            </a:xfrm>
            <a:prstGeom prst="rect">
              <a:avLst/>
            </a:prstGeom>
            <a:solidFill>
              <a:srgbClr val="D1CDCD"/>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DE" altLang="de-DE" sz="1000" b="1"/>
            </a:p>
            <a:p>
              <a:pPr algn="ctr" eaLnBrk="1" hangingPunct="1">
                <a:spcBef>
                  <a:spcPct val="0"/>
                </a:spcBef>
                <a:buFontTx/>
                <a:buNone/>
              </a:pPr>
              <a:r>
                <a:rPr lang="de-DE" altLang="de-DE" sz="1800" b="1"/>
                <a:t>Grundschule</a:t>
              </a:r>
            </a:p>
            <a:p>
              <a:pPr algn="ctr" eaLnBrk="1" hangingPunct="1">
                <a:spcBef>
                  <a:spcPct val="0"/>
                </a:spcBef>
                <a:buFontTx/>
                <a:buNone/>
              </a:pPr>
              <a:endParaRPr lang="de-DE" altLang="de-DE" sz="1000" b="1"/>
            </a:p>
          </p:txBody>
        </p:sp>
        <p:sp>
          <p:nvSpPr>
            <p:cNvPr id="5141" name="Text Box 126">
              <a:extLst>
                <a:ext uri="{FF2B5EF4-FFF2-40B4-BE49-F238E27FC236}">
                  <a16:creationId xmlns:a16="http://schemas.microsoft.com/office/drawing/2014/main" id="{F7A35484-5810-200D-0D0B-1568C0C78394}"/>
                </a:ext>
              </a:extLst>
            </p:cNvPr>
            <p:cNvSpPr txBox="1">
              <a:spLocks noChangeArrowheads="1"/>
            </p:cNvSpPr>
            <p:nvPr/>
          </p:nvSpPr>
          <p:spPr bwMode="auto">
            <a:xfrm>
              <a:off x="406" y="3748"/>
              <a:ext cx="1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a:t>4</a:t>
              </a:r>
            </a:p>
            <a:p>
              <a:pPr eaLnBrk="1" hangingPunct="1">
                <a:spcBef>
                  <a:spcPct val="0"/>
                </a:spcBef>
                <a:buFontTx/>
                <a:buNone/>
              </a:pPr>
              <a:r>
                <a:rPr lang="de-DE" altLang="de-DE" sz="1000" b="1"/>
                <a:t>3</a:t>
              </a:r>
            </a:p>
            <a:p>
              <a:pPr eaLnBrk="1" hangingPunct="1">
                <a:spcBef>
                  <a:spcPct val="0"/>
                </a:spcBef>
                <a:buFontTx/>
                <a:buNone/>
              </a:pPr>
              <a:r>
                <a:rPr lang="de-DE" altLang="de-DE" sz="1000" b="1"/>
                <a:t>2</a:t>
              </a:r>
            </a:p>
            <a:p>
              <a:pPr eaLnBrk="1" hangingPunct="1">
                <a:spcBef>
                  <a:spcPct val="0"/>
                </a:spcBef>
                <a:buFontTx/>
                <a:buNone/>
              </a:pPr>
              <a:r>
                <a:rPr lang="de-DE" altLang="de-DE" sz="1000" b="1"/>
                <a:t>1</a:t>
              </a:r>
            </a:p>
          </p:txBody>
        </p:sp>
        <p:sp>
          <p:nvSpPr>
            <p:cNvPr id="5142" name="Text Box 128">
              <a:extLst>
                <a:ext uri="{FF2B5EF4-FFF2-40B4-BE49-F238E27FC236}">
                  <a16:creationId xmlns:a16="http://schemas.microsoft.com/office/drawing/2014/main" id="{8E7B22B2-549D-3CD1-D779-DAB061A08B0C}"/>
                </a:ext>
              </a:extLst>
            </p:cNvPr>
            <p:cNvSpPr txBox="1">
              <a:spLocks noChangeArrowheads="1"/>
            </p:cNvSpPr>
            <p:nvPr/>
          </p:nvSpPr>
          <p:spPr bwMode="auto">
            <a:xfrm>
              <a:off x="113" y="391"/>
              <a:ext cx="260" cy="3765"/>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500" b="1"/>
                <a:t>  J     A     H     R     G    A     N     G     S     S     T     U     F     E     N</a:t>
              </a:r>
            </a:p>
          </p:txBody>
        </p:sp>
      </p:grpSp>
      <p:sp>
        <p:nvSpPr>
          <p:cNvPr id="5130" name="Text Box 129">
            <a:extLst>
              <a:ext uri="{FF2B5EF4-FFF2-40B4-BE49-F238E27FC236}">
                <a16:creationId xmlns:a16="http://schemas.microsoft.com/office/drawing/2014/main" id="{0F381036-98F6-CECB-0D1B-DB65F363AC86}"/>
              </a:ext>
            </a:extLst>
          </p:cNvPr>
          <p:cNvSpPr txBox="1">
            <a:spLocks noChangeArrowheads="1"/>
          </p:cNvSpPr>
          <p:nvPr/>
        </p:nvSpPr>
        <p:spPr bwMode="auto">
          <a:xfrm>
            <a:off x="7092950" y="1268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2898" name="Rectangle 130">
            <a:extLst>
              <a:ext uri="{FF2B5EF4-FFF2-40B4-BE49-F238E27FC236}">
                <a16:creationId xmlns:a16="http://schemas.microsoft.com/office/drawing/2014/main" id="{4BB957B9-D493-8FE4-E9D5-672178195B9B}"/>
              </a:ext>
            </a:extLst>
          </p:cNvPr>
          <p:cNvSpPr>
            <a:spLocks noChangeArrowheads="1"/>
          </p:cNvSpPr>
          <p:nvPr/>
        </p:nvSpPr>
        <p:spPr bwMode="auto">
          <a:xfrm>
            <a:off x="7037388" y="2349500"/>
            <a:ext cx="720725" cy="574675"/>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800" b="1"/>
          </a:p>
          <a:p>
            <a:pPr algn="ctr" eaLnBrk="1" hangingPunct="1">
              <a:buFontTx/>
              <a:buNone/>
            </a:pPr>
            <a:r>
              <a:rPr lang="de-DE" altLang="de-DE" sz="1100" b="1"/>
              <a:t>WRS 10</a:t>
            </a:r>
          </a:p>
        </p:txBody>
      </p:sp>
      <p:sp>
        <p:nvSpPr>
          <p:cNvPr id="32899" name="Line 131">
            <a:extLst>
              <a:ext uri="{FF2B5EF4-FFF2-40B4-BE49-F238E27FC236}">
                <a16:creationId xmlns:a16="http://schemas.microsoft.com/office/drawing/2014/main" id="{36E5D78E-5129-AB92-A273-DA4929614A01}"/>
              </a:ext>
            </a:extLst>
          </p:cNvPr>
          <p:cNvSpPr>
            <a:spLocks noChangeShapeType="1"/>
          </p:cNvSpPr>
          <p:nvPr/>
        </p:nvSpPr>
        <p:spPr bwMode="auto">
          <a:xfrm>
            <a:off x="7019925" y="292417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900" name="Line 132">
            <a:extLst>
              <a:ext uri="{FF2B5EF4-FFF2-40B4-BE49-F238E27FC236}">
                <a16:creationId xmlns:a16="http://schemas.microsoft.com/office/drawing/2014/main" id="{9AD6C43F-F2B2-B617-154F-50B677429539}"/>
              </a:ext>
            </a:extLst>
          </p:cNvPr>
          <p:cNvSpPr>
            <a:spLocks noChangeShapeType="1"/>
          </p:cNvSpPr>
          <p:nvPr/>
        </p:nvSpPr>
        <p:spPr bwMode="auto">
          <a:xfrm>
            <a:off x="7019925" y="3357563"/>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901" name="Line 133">
            <a:extLst>
              <a:ext uri="{FF2B5EF4-FFF2-40B4-BE49-F238E27FC236}">
                <a16:creationId xmlns:a16="http://schemas.microsoft.com/office/drawing/2014/main" id="{AAC0F9C3-7E43-BFC5-977E-CBEA4E127A39}"/>
              </a:ext>
            </a:extLst>
          </p:cNvPr>
          <p:cNvSpPr>
            <a:spLocks noChangeShapeType="1"/>
          </p:cNvSpPr>
          <p:nvPr/>
        </p:nvSpPr>
        <p:spPr bwMode="auto">
          <a:xfrm>
            <a:off x="7740650" y="2349500"/>
            <a:ext cx="0" cy="16557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902" name="Line 134">
            <a:extLst>
              <a:ext uri="{FF2B5EF4-FFF2-40B4-BE49-F238E27FC236}">
                <a16:creationId xmlns:a16="http://schemas.microsoft.com/office/drawing/2014/main" id="{E25D4F7E-30DE-C4E9-9B6E-4F39C6E35231}"/>
              </a:ext>
            </a:extLst>
          </p:cNvPr>
          <p:cNvSpPr>
            <a:spLocks noChangeShapeType="1"/>
          </p:cNvSpPr>
          <p:nvPr/>
        </p:nvSpPr>
        <p:spPr bwMode="auto">
          <a:xfrm>
            <a:off x="7019925" y="2349500"/>
            <a:ext cx="0" cy="16557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85" name="Text Box 52">
            <a:extLst>
              <a:ext uri="{FF2B5EF4-FFF2-40B4-BE49-F238E27FC236}">
                <a16:creationId xmlns:a16="http://schemas.microsoft.com/office/drawing/2014/main" id="{90CDEAA2-B220-BF52-20A6-277D080ABF82}"/>
              </a:ext>
            </a:extLst>
          </p:cNvPr>
          <p:cNvSpPr txBox="1">
            <a:spLocks noChangeArrowheads="1"/>
          </p:cNvSpPr>
          <p:nvPr/>
        </p:nvSpPr>
        <p:spPr bwMode="auto">
          <a:xfrm>
            <a:off x="2967038" y="2824163"/>
            <a:ext cx="520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u="sng"/>
              <a:t>Sport</a:t>
            </a:r>
          </a:p>
        </p:txBody>
      </p:sp>
      <p:sp>
        <p:nvSpPr>
          <p:cNvPr id="7186" name="Line 46">
            <a:extLst>
              <a:ext uri="{FF2B5EF4-FFF2-40B4-BE49-F238E27FC236}">
                <a16:creationId xmlns:a16="http://schemas.microsoft.com/office/drawing/2014/main" id="{A9FE08D5-1153-1FAE-1336-B7F90BC1C1AE}"/>
              </a:ext>
            </a:extLst>
          </p:cNvPr>
          <p:cNvSpPr>
            <a:spLocks noChangeShapeType="1"/>
          </p:cNvSpPr>
          <p:nvPr/>
        </p:nvSpPr>
        <p:spPr bwMode="auto">
          <a:xfrm>
            <a:off x="2987675" y="2708275"/>
            <a:ext cx="0" cy="1296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 name="Text Box 2">
            <a:extLst>
              <a:ext uri="{FF2B5EF4-FFF2-40B4-BE49-F238E27FC236}">
                <a16:creationId xmlns:a16="http://schemas.microsoft.com/office/drawing/2014/main" id="{BE48F65F-416A-B239-21BA-1F42903906E2}"/>
              </a:ext>
            </a:extLst>
          </p:cNvPr>
          <p:cNvSpPr txBox="1">
            <a:spLocks noChangeArrowheads="1"/>
          </p:cNvSpPr>
          <p:nvPr/>
        </p:nvSpPr>
        <p:spPr bwMode="auto">
          <a:xfrm>
            <a:off x="3530600" y="115888"/>
            <a:ext cx="5578475" cy="730250"/>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400" b="1">
                <a:solidFill>
                  <a:srgbClr val="6666FF"/>
                </a:solidFill>
              </a:rPr>
              <a:t>STRUKTURMODELL</a:t>
            </a:r>
          </a:p>
          <a:p>
            <a:pPr algn="ctr" eaLnBrk="1" hangingPunct="1">
              <a:spcBef>
                <a:spcPct val="0"/>
              </a:spcBef>
              <a:buFontTx/>
              <a:buNone/>
            </a:pPr>
            <a:r>
              <a:rPr lang="de-DE" altLang="de-DE" sz="1400" b="1">
                <a:solidFill>
                  <a:srgbClr val="6666FF"/>
                </a:solidFill>
              </a:rPr>
              <a:t>INTEGRIERTE GESAMTSCHULE MANNHEIM – HERZOGENRIED</a:t>
            </a:r>
          </a:p>
          <a:p>
            <a:pPr algn="ctr" eaLnBrk="1" hangingPunct="1">
              <a:spcBef>
                <a:spcPct val="0"/>
              </a:spcBef>
              <a:buFontTx/>
              <a:buNone/>
            </a:pPr>
            <a:r>
              <a:rPr lang="de-DE" altLang="de-DE" sz="1400">
                <a:solidFill>
                  <a:srgbClr val="6666FF"/>
                </a:solidFill>
              </a:rPr>
              <a:t>Stufen – Schularten - Fremdsprachenfolge</a:t>
            </a:r>
          </a:p>
        </p:txBody>
      </p:sp>
      <p:sp>
        <p:nvSpPr>
          <p:cNvPr id="5139" name="Text Box 37">
            <a:extLst>
              <a:ext uri="{FF2B5EF4-FFF2-40B4-BE49-F238E27FC236}">
                <a16:creationId xmlns:a16="http://schemas.microsoft.com/office/drawing/2014/main" id="{D80AC060-572E-75EA-7036-B9D8080EEA94}"/>
              </a:ext>
            </a:extLst>
          </p:cNvPr>
          <p:cNvSpPr txBox="1">
            <a:spLocks noChangeArrowheads="1"/>
          </p:cNvSpPr>
          <p:nvPr/>
        </p:nvSpPr>
        <p:spPr bwMode="auto">
          <a:xfrm>
            <a:off x="7072313" y="1109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linds(horizontal)">
                                      <p:cBhvr>
                                        <p:cTn id="7" dur="500"/>
                                        <p:tgtEl>
                                          <p:spTgt spid="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linds(horizontal)">
                                      <p:cBhvr>
                                        <p:cTn id="12" dur="500"/>
                                        <p:tgtEl>
                                          <p:spTgt spid="7178"/>
                                        </p:tgtEl>
                                      </p:cBhvr>
                                    </p:animEffect>
                                  </p:childTnLst>
                                </p:cTn>
                              </p:par>
                              <p:par>
                                <p:cTn id="13" presetID="3" presetClass="entr" presetSubtype="10" fill="hold" nodeType="withEffect">
                                  <p:stCondLst>
                                    <p:cond delay="0"/>
                                  </p:stCondLst>
                                  <p:childTnLst>
                                    <p:set>
                                      <p:cBhvr>
                                        <p:cTn id="14" dur="1" fill="hold">
                                          <p:stCondLst>
                                            <p:cond delay="0"/>
                                          </p:stCondLst>
                                        </p:cTn>
                                        <p:tgtEl>
                                          <p:spTgt spid="7177"/>
                                        </p:tgtEl>
                                        <p:attrNameLst>
                                          <p:attrName>style.visibility</p:attrName>
                                        </p:attrNameLst>
                                      </p:cBhvr>
                                      <p:to>
                                        <p:strVal val="visible"/>
                                      </p:to>
                                    </p:set>
                                    <p:animEffect transition="in" filter="blinds(horizontal)">
                                      <p:cBhvr>
                                        <p:cTn id="15" dur="500"/>
                                        <p:tgtEl>
                                          <p:spTgt spid="71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186"/>
                                        </p:tgtEl>
                                        <p:attrNameLst>
                                          <p:attrName>style.visibility</p:attrName>
                                        </p:attrNameLst>
                                      </p:cBhvr>
                                      <p:to>
                                        <p:strVal val="visible"/>
                                      </p:to>
                                    </p:set>
                                    <p:animEffect transition="in" filter="blinds(horizontal)">
                                      <p:cBhvr>
                                        <p:cTn id="20" dur="500"/>
                                        <p:tgtEl>
                                          <p:spTgt spid="718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185"/>
                                        </p:tgtEl>
                                        <p:attrNameLst>
                                          <p:attrName>style.visibility</p:attrName>
                                        </p:attrNameLst>
                                      </p:cBhvr>
                                      <p:to>
                                        <p:strVal val="visible"/>
                                      </p:to>
                                    </p:set>
                                    <p:animEffect transition="in" filter="blinds(horizontal)">
                                      <p:cBhvr>
                                        <p:cTn id="23" dur="500"/>
                                        <p:tgtEl>
                                          <p:spTgt spid="7185"/>
                                        </p:tgtEl>
                                      </p:cBhvr>
                                    </p:animEffect>
                                  </p:childTnLst>
                                </p:cTn>
                              </p:par>
                              <p:par>
                                <p:cTn id="24" presetID="3" presetClass="entr" presetSubtype="10" fill="hold" nodeType="withEffect">
                                  <p:stCondLst>
                                    <p:cond delay="0"/>
                                  </p:stCondLst>
                                  <p:childTnLst>
                                    <p:set>
                                      <p:cBhvr>
                                        <p:cTn id="25" dur="1" fill="hold">
                                          <p:stCondLst>
                                            <p:cond delay="0"/>
                                          </p:stCondLst>
                                        </p:cTn>
                                        <p:tgtEl>
                                          <p:spTgt spid="32798"/>
                                        </p:tgtEl>
                                        <p:attrNameLst>
                                          <p:attrName>style.visibility</p:attrName>
                                        </p:attrNameLst>
                                      </p:cBhvr>
                                      <p:to>
                                        <p:strVal val="visible"/>
                                      </p:to>
                                    </p:set>
                                    <p:animEffect transition="in" filter="blinds(horizontal)">
                                      <p:cBhvr>
                                        <p:cTn id="26" dur="500"/>
                                        <p:tgtEl>
                                          <p:spTgt spid="3279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2898"/>
                                        </p:tgtEl>
                                        <p:attrNameLst>
                                          <p:attrName>style.visibility</p:attrName>
                                        </p:attrNameLst>
                                      </p:cBhvr>
                                      <p:to>
                                        <p:strVal val="visible"/>
                                      </p:to>
                                    </p:set>
                                    <p:animEffect transition="in" filter="blinds(horizontal)">
                                      <p:cBhvr>
                                        <p:cTn id="29" dur="500"/>
                                        <p:tgtEl>
                                          <p:spTgt spid="32898"/>
                                        </p:tgtEl>
                                      </p:cBhvr>
                                    </p:animEffect>
                                  </p:childTnLst>
                                </p:cTn>
                              </p:par>
                              <p:par>
                                <p:cTn id="30" presetID="55" presetClass="entr" presetSubtype="0" fill="hold" nodeType="withEffect">
                                  <p:stCondLst>
                                    <p:cond delay="0"/>
                                  </p:stCondLst>
                                  <p:childTnLst>
                                    <p:set>
                                      <p:cBhvr>
                                        <p:cTn id="31" dur="1" fill="hold">
                                          <p:stCondLst>
                                            <p:cond delay="0"/>
                                          </p:stCondLst>
                                        </p:cTn>
                                        <p:tgtEl>
                                          <p:spTgt spid="32899"/>
                                        </p:tgtEl>
                                        <p:attrNameLst>
                                          <p:attrName>style.visibility</p:attrName>
                                        </p:attrNameLst>
                                      </p:cBhvr>
                                      <p:to>
                                        <p:strVal val="visible"/>
                                      </p:to>
                                    </p:set>
                                    <p:anim calcmode="lin" valueType="num">
                                      <p:cBhvr>
                                        <p:cTn id="32" dur="1000" fill="hold"/>
                                        <p:tgtEl>
                                          <p:spTgt spid="32899"/>
                                        </p:tgtEl>
                                        <p:attrNameLst>
                                          <p:attrName>ppt_w</p:attrName>
                                        </p:attrNameLst>
                                      </p:cBhvr>
                                      <p:tavLst>
                                        <p:tav tm="0">
                                          <p:val>
                                            <p:strVal val="#ppt_w*0.70"/>
                                          </p:val>
                                        </p:tav>
                                        <p:tav tm="100000">
                                          <p:val>
                                            <p:strVal val="#ppt_w"/>
                                          </p:val>
                                        </p:tav>
                                      </p:tavLst>
                                    </p:anim>
                                    <p:anim calcmode="lin" valueType="num">
                                      <p:cBhvr>
                                        <p:cTn id="33" dur="1000" fill="hold"/>
                                        <p:tgtEl>
                                          <p:spTgt spid="32899"/>
                                        </p:tgtEl>
                                        <p:attrNameLst>
                                          <p:attrName>ppt_h</p:attrName>
                                        </p:attrNameLst>
                                      </p:cBhvr>
                                      <p:tavLst>
                                        <p:tav tm="0">
                                          <p:val>
                                            <p:strVal val="#ppt_h"/>
                                          </p:val>
                                        </p:tav>
                                        <p:tav tm="100000">
                                          <p:val>
                                            <p:strVal val="#ppt_h"/>
                                          </p:val>
                                        </p:tav>
                                      </p:tavLst>
                                    </p:anim>
                                    <p:animEffect transition="in" filter="fade">
                                      <p:cBhvr>
                                        <p:cTn id="34" dur="1000"/>
                                        <p:tgtEl>
                                          <p:spTgt spid="32899"/>
                                        </p:tgtEl>
                                      </p:cBhvr>
                                    </p:animEffect>
                                  </p:childTnLst>
                                </p:cTn>
                              </p:par>
                              <p:par>
                                <p:cTn id="35" presetID="55" presetClass="entr" presetSubtype="0" fill="hold" nodeType="withEffect">
                                  <p:stCondLst>
                                    <p:cond delay="0"/>
                                  </p:stCondLst>
                                  <p:childTnLst>
                                    <p:set>
                                      <p:cBhvr>
                                        <p:cTn id="36" dur="1" fill="hold">
                                          <p:stCondLst>
                                            <p:cond delay="0"/>
                                          </p:stCondLst>
                                        </p:cTn>
                                        <p:tgtEl>
                                          <p:spTgt spid="32900"/>
                                        </p:tgtEl>
                                        <p:attrNameLst>
                                          <p:attrName>style.visibility</p:attrName>
                                        </p:attrNameLst>
                                      </p:cBhvr>
                                      <p:to>
                                        <p:strVal val="visible"/>
                                      </p:to>
                                    </p:set>
                                    <p:anim calcmode="lin" valueType="num">
                                      <p:cBhvr>
                                        <p:cTn id="37" dur="1000" fill="hold"/>
                                        <p:tgtEl>
                                          <p:spTgt spid="32900"/>
                                        </p:tgtEl>
                                        <p:attrNameLst>
                                          <p:attrName>ppt_w</p:attrName>
                                        </p:attrNameLst>
                                      </p:cBhvr>
                                      <p:tavLst>
                                        <p:tav tm="0">
                                          <p:val>
                                            <p:strVal val="#ppt_w*0.70"/>
                                          </p:val>
                                        </p:tav>
                                        <p:tav tm="100000">
                                          <p:val>
                                            <p:strVal val="#ppt_w"/>
                                          </p:val>
                                        </p:tav>
                                      </p:tavLst>
                                    </p:anim>
                                    <p:anim calcmode="lin" valueType="num">
                                      <p:cBhvr>
                                        <p:cTn id="38" dur="1000" fill="hold"/>
                                        <p:tgtEl>
                                          <p:spTgt spid="32900"/>
                                        </p:tgtEl>
                                        <p:attrNameLst>
                                          <p:attrName>ppt_h</p:attrName>
                                        </p:attrNameLst>
                                      </p:cBhvr>
                                      <p:tavLst>
                                        <p:tav tm="0">
                                          <p:val>
                                            <p:strVal val="#ppt_h"/>
                                          </p:val>
                                        </p:tav>
                                        <p:tav tm="100000">
                                          <p:val>
                                            <p:strVal val="#ppt_h"/>
                                          </p:val>
                                        </p:tav>
                                      </p:tavLst>
                                    </p:anim>
                                    <p:animEffect transition="in" filter="fade">
                                      <p:cBhvr>
                                        <p:cTn id="39" dur="1000"/>
                                        <p:tgtEl>
                                          <p:spTgt spid="32900"/>
                                        </p:tgtEl>
                                      </p:cBhvr>
                                    </p:animEffect>
                                  </p:childTnLst>
                                </p:cTn>
                              </p:par>
                              <p:par>
                                <p:cTn id="40" presetID="55" presetClass="entr" presetSubtype="0" fill="hold" nodeType="withEffect">
                                  <p:stCondLst>
                                    <p:cond delay="0"/>
                                  </p:stCondLst>
                                  <p:childTnLst>
                                    <p:set>
                                      <p:cBhvr>
                                        <p:cTn id="41" dur="1" fill="hold">
                                          <p:stCondLst>
                                            <p:cond delay="0"/>
                                          </p:stCondLst>
                                        </p:cTn>
                                        <p:tgtEl>
                                          <p:spTgt spid="32902"/>
                                        </p:tgtEl>
                                        <p:attrNameLst>
                                          <p:attrName>style.visibility</p:attrName>
                                        </p:attrNameLst>
                                      </p:cBhvr>
                                      <p:to>
                                        <p:strVal val="visible"/>
                                      </p:to>
                                    </p:set>
                                    <p:anim calcmode="lin" valueType="num">
                                      <p:cBhvr>
                                        <p:cTn id="42" dur="1000" fill="hold"/>
                                        <p:tgtEl>
                                          <p:spTgt spid="32902"/>
                                        </p:tgtEl>
                                        <p:attrNameLst>
                                          <p:attrName>ppt_w</p:attrName>
                                        </p:attrNameLst>
                                      </p:cBhvr>
                                      <p:tavLst>
                                        <p:tav tm="0">
                                          <p:val>
                                            <p:strVal val="#ppt_w*0.70"/>
                                          </p:val>
                                        </p:tav>
                                        <p:tav tm="100000">
                                          <p:val>
                                            <p:strVal val="#ppt_w"/>
                                          </p:val>
                                        </p:tav>
                                      </p:tavLst>
                                    </p:anim>
                                    <p:anim calcmode="lin" valueType="num">
                                      <p:cBhvr>
                                        <p:cTn id="43" dur="1000" fill="hold"/>
                                        <p:tgtEl>
                                          <p:spTgt spid="32902"/>
                                        </p:tgtEl>
                                        <p:attrNameLst>
                                          <p:attrName>ppt_h</p:attrName>
                                        </p:attrNameLst>
                                      </p:cBhvr>
                                      <p:tavLst>
                                        <p:tav tm="0">
                                          <p:val>
                                            <p:strVal val="#ppt_h"/>
                                          </p:val>
                                        </p:tav>
                                        <p:tav tm="100000">
                                          <p:val>
                                            <p:strVal val="#ppt_h"/>
                                          </p:val>
                                        </p:tav>
                                      </p:tavLst>
                                    </p:anim>
                                    <p:animEffect transition="in" filter="fade">
                                      <p:cBhvr>
                                        <p:cTn id="44" dur="1000"/>
                                        <p:tgtEl>
                                          <p:spTgt spid="32902"/>
                                        </p:tgtEl>
                                      </p:cBhvr>
                                    </p:animEffect>
                                  </p:childTnLst>
                                </p:cTn>
                              </p:par>
                              <p:par>
                                <p:cTn id="45" presetID="55" presetClass="entr" presetSubtype="0" fill="hold" nodeType="withEffect">
                                  <p:stCondLst>
                                    <p:cond delay="0"/>
                                  </p:stCondLst>
                                  <p:childTnLst>
                                    <p:set>
                                      <p:cBhvr>
                                        <p:cTn id="46" dur="1" fill="hold">
                                          <p:stCondLst>
                                            <p:cond delay="0"/>
                                          </p:stCondLst>
                                        </p:cTn>
                                        <p:tgtEl>
                                          <p:spTgt spid="32901"/>
                                        </p:tgtEl>
                                        <p:attrNameLst>
                                          <p:attrName>style.visibility</p:attrName>
                                        </p:attrNameLst>
                                      </p:cBhvr>
                                      <p:to>
                                        <p:strVal val="visible"/>
                                      </p:to>
                                    </p:set>
                                    <p:anim calcmode="lin" valueType="num">
                                      <p:cBhvr>
                                        <p:cTn id="47" dur="1000" fill="hold"/>
                                        <p:tgtEl>
                                          <p:spTgt spid="32901"/>
                                        </p:tgtEl>
                                        <p:attrNameLst>
                                          <p:attrName>ppt_w</p:attrName>
                                        </p:attrNameLst>
                                      </p:cBhvr>
                                      <p:tavLst>
                                        <p:tav tm="0">
                                          <p:val>
                                            <p:strVal val="#ppt_w*0.70"/>
                                          </p:val>
                                        </p:tav>
                                        <p:tav tm="100000">
                                          <p:val>
                                            <p:strVal val="#ppt_w"/>
                                          </p:val>
                                        </p:tav>
                                      </p:tavLst>
                                    </p:anim>
                                    <p:anim calcmode="lin" valueType="num">
                                      <p:cBhvr>
                                        <p:cTn id="48" dur="1000" fill="hold"/>
                                        <p:tgtEl>
                                          <p:spTgt spid="32901"/>
                                        </p:tgtEl>
                                        <p:attrNameLst>
                                          <p:attrName>ppt_h</p:attrName>
                                        </p:attrNameLst>
                                      </p:cBhvr>
                                      <p:tavLst>
                                        <p:tav tm="0">
                                          <p:val>
                                            <p:strVal val="#ppt_h"/>
                                          </p:val>
                                        </p:tav>
                                        <p:tav tm="100000">
                                          <p:val>
                                            <p:strVal val="#ppt_h"/>
                                          </p:val>
                                        </p:tav>
                                      </p:tavLst>
                                    </p:anim>
                                    <p:animEffect transition="in" filter="fade">
                                      <p:cBhvr>
                                        <p:cTn id="49" dur="1000"/>
                                        <p:tgtEl>
                                          <p:spTgt spid="3290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32796"/>
                                        </p:tgtEl>
                                        <p:attrNameLst>
                                          <p:attrName>style.visibility</p:attrName>
                                        </p:attrNameLst>
                                      </p:cBhvr>
                                      <p:to>
                                        <p:strVal val="visible"/>
                                      </p:to>
                                    </p:set>
                                    <p:anim calcmode="lin" valueType="num">
                                      <p:cBhvr>
                                        <p:cTn id="54" dur="1000" fill="hold"/>
                                        <p:tgtEl>
                                          <p:spTgt spid="32796"/>
                                        </p:tgtEl>
                                        <p:attrNameLst>
                                          <p:attrName>ppt_w</p:attrName>
                                        </p:attrNameLst>
                                      </p:cBhvr>
                                      <p:tavLst>
                                        <p:tav tm="0">
                                          <p:val>
                                            <p:strVal val="#ppt_w*0.70"/>
                                          </p:val>
                                        </p:tav>
                                        <p:tav tm="100000">
                                          <p:val>
                                            <p:strVal val="#ppt_w"/>
                                          </p:val>
                                        </p:tav>
                                      </p:tavLst>
                                    </p:anim>
                                    <p:anim calcmode="lin" valueType="num">
                                      <p:cBhvr>
                                        <p:cTn id="55" dur="1000" fill="hold"/>
                                        <p:tgtEl>
                                          <p:spTgt spid="32796"/>
                                        </p:tgtEl>
                                        <p:attrNameLst>
                                          <p:attrName>ppt_h</p:attrName>
                                        </p:attrNameLst>
                                      </p:cBhvr>
                                      <p:tavLst>
                                        <p:tav tm="0">
                                          <p:val>
                                            <p:strVal val="#ppt_h"/>
                                          </p:val>
                                        </p:tav>
                                        <p:tav tm="100000">
                                          <p:val>
                                            <p:strVal val="#ppt_h"/>
                                          </p:val>
                                        </p:tav>
                                      </p:tavLst>
                                    </p:anim>
                                    <p:animEffect transition="in" filter="fade">
                                      <p:cBhvr>
                                        <p:cTn id="56" dur="1000"/>
                                        <p:tgtEl>
                                          <p:spTgt spid="32796"/>
                                        </p:tgtEl>
                                      </p:cBhvr>
                                    </p:animEffect>
                                  </p:childTnLst>
                                </p:cTn>
                              </p:par>
                              <p:par>
                                <p:cTn id="57" presetID="55" presetClass="entr" presetSubtype="0" fill="hold" nodeType="withEffect">
                                  <p:stCondLst>
                                    <p:cond delay="0"/>
                                  </p:stCondLst>
                                  <p:childTnLst>
                                    <p:set>
                                      <p:cBhvr>
                                        <p:cTn id="58" dur="1" fill="hold">
                                          <p:stCondLst>
                                            <p:cond delay="0"/>
                                          </p:stCondLst>
                                        </p:cTn>
                                        <p:tgtEl>
                                          <p:spTgt spid="32795"/>
                                        </p:tgtEl>
                                        <p:attrNameLst>
                                          <p:attrName>style.visibility</p:attrName>
                                        </p:attrNameLst>
                                      </p:cBhvr>
                                      <p:to>
                                        <p:strVal val="visible"/>
                                      </p:to>
                                    </p:set>
                                    <p:anim calcmode="lin" valueType="num">
                                      <p:cBhvr>
                                        <p:cTn id="59" dur="1000" fill="hold"/>
                                        <p:tgtEl>
                                          <p:spTgt spid="32795"/>
                                        </p:tgtEl>
                                        <p:attrNameLst>
                                          <p:attrName>ppt_w</p:attrName>
                                        </p:attrNameLst>
                                      </p:cBhvr>
                                      <p:tavLst>
                                        <p:tav tm="0">
                                          <p:val>
                                            <p:strVal val="#ppt_w*0.70"/>
                                          </p:val>
                                        </p:tav>
                                        <p:tav tm="100000">
                                          <p:val>
                                            <p:strVal val="#ppt_w"/>
                                          </p:val>
                                        </p:tav>
                                      </p:tavLst>
                                    </p:anim>
                                    <p:anim calcmode="lin" valueType="num">
                                      <p:cBhvr>
                                        <p:cTn id="60" dur="1000" fill="hold"/>
                                        <p:tgtEl>
                                          <p:spTgt spid="32795"/>
                                        </p:tgtEl>
                                        <p:attrNameLst>
                                          <p:attrName>ppt_h</p:attrName>
                                        </p:attrNameLst>
                                      </p:cBhvr>
                                      <p:tavLst>
                                        <p:tav tm="0">
                                          <p:val>
                                            <p:strVal val="#ppt_h"/>
                                          </p:val>
                                        </p:tav>
                                        <p:tav tm="100000">
                                          <p:val>
                                            <p:strVal val="#ppt_h"/>
                                          </p:val>
                                        </p:tav>
                                      </p:tavLst>
                                    </p:anim>
                                    <p:animEffect transition="in" filter="fade">
                                      <p:cBhvr>
                                        <p:cTn id="61" dur="1000"/>
                                        <p:tgtEl>
                                          <p:spTgt spid="32795"/>
                                        </p:tgtEl>
                                      </p:cBhvr>
                                    </p:animEffect>
                                  </p:childTnLst>
                                </p:cTn>
                              </p:par>
                              <p:par>
                                <p:cTn id="62" presetID="55" presetClass="entr" presetSubtype="0" fill="hold" nodeType="withEffect">
                                  <p:stCondLst>
                                    <p:cond delay="0"/>
                                  </p:stCondLst>
                                  <p:childTnLst>
                                    <p:set>
                                      <p:cBhvr>
                                        <p:cTn id="63" dur="1" fill="hold">
                                          <p:stCondLst>
                                            <p:cond delay="0"/>
                                          </p:stCondLst>
                                        </p:cTn>
                                        <p:tgtEl>
                                          <p:spTgt spid="32797"/>
                                        </p:tgtEl>
                                        <p:attrNameLst>
                                          <p:attrName>style.visibility</p:attrName>
                                        </p:attrNameLst>
                                      </p:cBhvr>
                                      <p:to>
                                        <p:strVal val="visible"/>
                                      </p:to>
                                    </p:set>
                                    <p:anim calcmode="lin" valueType="num">
                                      <p:cBhvr>
                                        <p:cTn id="64" dur="1000" fill="hold"/>
                                        <p:tgtEl>
                                          <p:spTgt spid="32797"/>
                                        </p:tgtEl>
                                        <p:attrNameLst>
                                          <p:attrName>ppt_w</p:attrName>
                                        </p:attrNameLst>
                                      </p:cBhvr>
                                      <p:tavLst>
                                        <p:tav tm="0">
                                          <p:val>
                                            <p:strVal val="#ppt_w*0.70"/>
                                          </p:val>
                                        </p:tav>
                                        <p:tav tm="100000">
                                          <p:val>
                                            <p:strVal val="#ppt_w"/>
                                          </p:val>
                                        </p:tav>
                                      </p:tavLst>
                                    </p:anim>
                                    <p:anim calcmode="lin" valueType="num">
                                      <p:cBhvr>
                                        <p:cTn id="65" dur="1000" fill="hold"/>
                                        <p:tgtEl>
                                          <p:spTgt spid="32797"/>
                                        </p:tgtEl>
                                        <p:attrNameLst>
                                          <p:attrName>ppt_h</p:attrName>
                                        </p:attrNameLst>
                                      </p:cBhvr>
                                      <p:tavLst>
                                        <p:tav tm="0">
                                          <p:val>
                                            <p:strVal val="#ppt_h"/>
                                          </p:val>
                                        </p:tav>
                                        <p:tav tm="100000">
                                          <p:val>
                                            <p:strVal val="#ppt_h"/>
                                          </p:val>
                                        </p:tav>
                                      </p:tavLst>
                                    </p:anim>
                                    <p:animEffect transition="in" filter="fade">
                                      <p:cBhvr>
                                        <p:cTn id="66" dur="1000"/>
                                        <p:tgtEl>
                                          <p:spTgt spid="3279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nodeType="clickEffect">
                                  <p:stCondLst>
                                    <p:cond delay="0"/>
                                  </p:stCondLst>
                                  <p:childTnLst>
                                    <p:set>
                                      <p:cBhvr>
                                        <p:cTn id="70" dur="1" fill="hold">
                                          <p:stCondLst>
                                            <p:cond delay="0"/>
                                          </p:stCondLst>
                                        </p:cTn>
                                        <p:tgtEl>
                                          <p:spTgt spid="32770"/>
                                        </p:tgtEl>
                                        <p:attrNameLst>
                                          <p:attrName>style.visibility</p:attrName>
                                        </p:attrNameLst>
                                      </p:cBhvr>
                                      <p:to>
                                        <p:strVal val="visible"/>
                                      </p:to>
                                    </p:set>
                                    <p:anim calcmode="lin" valueType="num">
                                      <p:cBhvr>
                                        <p:cTn id="71" dur="1000" fill="hold"/>
                                        <p:tgtEl>
                                          <p:spTgt spid="32770"/>
                                        </p:tgtEl>
                                        <p:attrNameLst>
                                          <p:attrName>ppt_w</p:attrName>
                                        </p:attrNameLst>
                                      </p:cBhvr>
                                      <p:tavLst>
                                        <p:tav tm="0">
                                          <p:val>
                                            <p:strVal val="#ppt_w*0.70"/>
                                          </p:val>
                                        </p:tav>
                                        <p:tav tm="100000">
                                          <p:val>
                                            <p:strVal val="#ppt_w"/>
                                          </p:val>
                                        </p:tav>
                                      </p:tavLst>
                                    </p:anim>
                                    <p:anim calcmode="lin" valueType="num">
                                      <p:cBhvr>
                                        <p:cTn id="72" dur="1000" fill="hold"/>
                                        <p:tgtEl>
                                          <p:spTgt spid="32770"/>
                                        </p:tgtEl>
                                        <p:attrNameLst>
                                          <p:attrName>ppt_h</p:attrName>
                                        </p:attrNameLst>
                                      </p:cBhvr>
                                      <p:tavLst>
                                        <p:tav tm="0">
                                          <p:val>
                                            <p:strVal val="#ppt_h"/>
                                          </p:val>
                                        </p:tav>
                                        <p:tav tm="100000">
                                          <p:val>
                                            <p:strVal val="#ppt_h"/>
                                          </p:val>
                                        </p:tav>
                                      </p:tavLst>
                                    </p:anim>
                                    <p:animEffect transition="in" filter="fade">
                                      <p:cBhvr>
                                        <p:cTn id="73"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98" grpId="0" animBg="1"/>
      <p:bldP spid="7185"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42">
            <a:extLst>
              <a:ext uri="{FF2B5EF4-FFF2-40B4-BE49-F238E27FC236}">
                <a16:creationId xmlns:a16="http://schemas.microsoft.com/office/drawing/2014/main" id="{4BDA5AAF-28F8-1E9D-34F0-77E81C49708F}"/>
              </a:ext>
            </a:extLst>
          </p:cNvPr>
          <p:cNvSpPr txBox="1">
            <a:spLocks noChangeArrowheads="1"/>
          </p:cNvSpPr>
          <p:nvPr/>
        </p:nvSpPr>
        <p:spPr bwMode="auto">
          <a:xfrm>
            <a:off x="289378" y="3290140"/>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A-Kurs</a:t>
            </a:r>
          </a:p>
        </p:txBody>
      </p:sp>
      <p:sp>
        <p:nvSpPr>
          <p:cNvPr id="7177" name="Text Box 43">
            <a:extLst>
              <a:ext uri="{FF2B5EF4-FFF2-40B4-BE49-F238E27FC236}">
                <a16:creationId xmlns:a16="http://schemas.microsoft.com/office/drawing/2014/main" id="{D2BED6D7-04AE-B6FA-0BA1-DBDE8CC3F1E3}"/>
              </a:ext>
            </a:extLst>
          </p:cNvPr>
          <p:cNvSpPr txBox="1">
            <a:spLocks noChangeArrowheads="1"/>
          </p:cNvSpPr>
          <p:nvPr/>
        </p:nvSpPr>
        <p:spPr bwMode="auto">
          <a:xfrm>
            <a:off x="4740291" y="4298252"/>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B-Kurs</a:t>
            </a:r>
          </a:p>
        </p:txBody>
      </p:sp>
      <p:sp>
        <p:nvSpPr>
          <p:cNvPr id="7178" name="Text Box 44">
            <a:extLst>
              <a:ext uri="{FF2B5EF4-FFF2-40B4-BE49-F238E27FC236}">
                <a16:creationId xmlns:a16="http://schemas.microsoft.com/office/drawing/2014/main" id="{2015A27F-C355-FF3F-75DF-DC290BA6E17E}"/>
              </a:ext>
            </a:extLst>
          </p:cNvPr>
          <p:cNvSpPr txBox="1">
            <a:spLocks noChangeArrowheads="1"/>
          </p:cNvSpPr>
          <p:nvPr/>
        </p:nvSpPr>
        <p:spPr bwMode="auto">
          <a:xfrm>
            <a:off x="290450" y="5422522"/>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C-Kurs</a:t>
            </a:r>
          </a:p>
        </p:txBody>
      </p:sp>
      <p:sp>
        <p:nvSpPr>
          <p:cNvPr id="7185" name="Text Box 53">
            <a:extLst>
              <a:ext uri="{FF2B5EF4-FFF2-40B4-BE49-F238E27FC236}">
                <a16:creationId xmlns:a16="http://schemas.microsoft.com/office/drawing/2014/main" id="{DB7AF942-448D-B1A9-4B83-DE2BD6215F2D}"/>
              </a:ext>
            </a:extLst>
          </p:cNvPr>
          <p:cNvSpPr txBox="1">
            <a:spLocks noChangeArrowheads="1"/>
          </p:cNvSpPr>
          <p:nvPr/>
        </p:nvSpPr>
        <p:spPr bwMode="auto">
          <a:xfrm>
            <a:off x="289378" y="4298252"/>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B-Kurs</a:t>
            </a:r>
          </a:p>
        </p:txBody>
      </p:sp>
      <p:sp>
        <p:nvSpPr>
          <p:cNvPr id="7170" name="Foliennummernplatzhalter 3">
            <a:extLst>
              <a:ext uri="{FF2B5EF4-FFF2-40B4-BE49-F238E27FC236}">
                <a16:creationId xmlns:a16="http://schemas.microsoft.com/office/drawing/2014/main" id="{4073A407-8243-7DC6-550E-E80FD99EFB70}"/>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58E23C4E-FCFD-4331-B8B5-6196C4DEF248}" type="slidenum">
              <a:rPr lang="de-DE" altLang="de-DE" smtClean="0"/>
              <a:pPr/>
              <a:t>21</a:t>
            </a:fld>
            <a:endParaRPr lang="de-DE" altLang="de-DE" sz="1400" dirty="0"/>
          </a:p>
        </p:txBody>
      </p:sp>
      <p:sp>
        <p:nvSpPr>
          <p:cNvPr id="7174" name="Text Box 40">
            <a:extLst>
              <a:ext uri="{FF2B5EF4-FFF2-40B4-BE49-F238E27FC236}">
                <a16:creationId xmlns:a16="http://schemas.microsoft.com/office/drawing/2014/main" id="{71C17DAE-36ED-3666-D44B-5C8E25508A94}"/>
              </a:ext>
            </a:extLst>
          </p:cNvPr>
          <p:cNvSpPr txBox="1">
            <a:spLocks noChangeArrowheads="1"/>
          </p:cNvSpPr>
          <p:nvPr/>
        </p:nvSpPr>
        <p:spPr bwMode="auto">
          <a:xfrm>
            <a:off x="1491655" y="81445"/>
            <a:ext cx="6794500" cy="400110"/>
          </a:xfrm>
          <a:prstGeom prst="rect">
            <a:avLst/>
          </a:prstGeom>
          <a:solidFill>
            <a:srgbClr val="FFE593"/>
          </a:solidFill>
          <a:ln w="25400">
            <a:solidFill>
              <a:srgbClr val="FFD54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b="1" dirty="0"/>
              <a:t>Beispiel: </a:t>
            </a:r>
            <a:r>
              <a:rPr lang="de-DE" altLang="de-DE" sz="2000" dirty="0"/>
              <a:t>Differenzierter Unterricht im Fach Englisch</a:t>
            </a:r>
          </a:p>
        </p:txBody>
      </p:sp>
      <p:pic>
        <p:nvPicPr>
          <p:cNvPr id="6" name="Grafik 5">
            <a:extLst>
              <a:ext uri="{FF2B5EF4-FFF2-40B4-BE49-F238E27FC236}">
                <a16:creationId xmlns:a16="http://schemas.microsoft.com/office/drawing/2014/main" id="{5DB035D6-8F0F-54CB-A21B-D3B5FE7DF659}"/>
              </a:ext>
            </a:extLst>
          </p:cNvPr>
          <p:cNvPicPr>
            <a:picLocks noChangeAspect="1"/>
          </p:cNvPicPr>
          <p:nvPr/>
        </p:nvPicPr>
        <p:blipFill>
          <a:blip r:embed="rId3"/>
          <a:stretch>
            <a:fillRect/>
          </a:stretch>
        </p:blipFill>
        <p:spPr>
          <a:xfrm>
            <a:off x="4080327" y="989699"/>
            <a:ext cx="385747" cy="733420"/>
          </a:xfrm>
          <a:prstGeom prst="rect">
            <a:avLst/>
          </a:prstGeom>
        </p:spPr>
      </p:pic>
      <p:pic>
        <p:nvPicPr>
          <p:cNvPr id="8" name="Grafik 7">
            <a:extLst>
              <a:ext uri="{FF2B5EF4-FFF2-40B4-BE49-F238E27FC236}">
                <a16:creationId xmlns:a16="http://schemas.microsoft.com/office/drawing/2014/main" id="{BE04A884-9958-AF0D-8485-F8F550E2599A}"/>
              </a:ext>
            </a:extLst>
          </p:cNvPr>
          <p:cNvPicPr>
            <a:picLocks noChangeAspect="1"/>
          </p:cNvPicPr>
          <p:nvPr/>
        </p:nvPicPr>
        <p:blipFill>
          <a:blip r:embed="rId4"/>
          <a:stretch>
            <a:fillRect/>
          </a:stretch>
        </p:blipFill>
        <p:spPr>
          <a:xfrm>
            <a:off x="3519532" y="1518996"/>
            <a:ext cx="398142" cy="733419"/>
          </a:xfrm>
          <a:prstGeom prst="rect">
            <a:avLst/>
          </a:prstGeom>
        </p:spPr>
      </p:pic>
      <p:pic>
        <p:nvPicPr>
          <p:cNvPr id="10" name="Grafik 9">
            <a:extLst>
              <a:ext uri="{FF2B5EF4-FFF2-40B4-BE49-F238E27FC236}">
                <a16:creationId xmlns:a16="http://schemas.microsoft.com/office/drawing/2014/main" id="{8ABD46EA-7DCE-67E5-AE27-8489A04F62DD}"/>
              </a:ext>
            </a:extLst>
          </p:cNvPr>
          <p:cNvPicPr>
            <a:picLocks noChangeAspect="1"/>
          </p:cNvPicPr>
          <p:nvPr/>
        </p:nvPicPr>
        <p:blipFill>
          <a:blip r:embed="rId5"/>
          <a:stretch>
            <a:fillRect/>
          </a:stretch>
        </p:blipFill>
        <p:spPr>
          <a:xfrm>
            <a:off x="1424692" y="1521816"/>
            <a:ext cx="555020" cy="733420"/>
          </a:xfrm>
          <a:prstGeom prst="rect">
            <a:avLst/>
          </a:prstGeom>
        </p:spPr>
      </p:pic>
      <p:pic>
        <p:nvPicPr>
          <p:cNvPr id="12" name="Grafik 11">
            <a:extLst>
              <a:ext uri="{FF2B5EF4-FFF2-40B4-BE49-F238E27FC236}">
                <a16:creationId xmlns:a16="http://schemas.microsoft.com/office/drawing/2014/main" id="{9041B390-52CE-252D-75E7-2D080D2596A0}"/>
              </a:ext>
            </a:extLst>
          </p:cNvPr>
          <p:cNvPicPr>
            <a:picLocks noChangeAspect="1"/>
          </p:cNvPicPr>
          <p:nvPr/>
        </p:nvPicPr>
        <p:blipFill>
          <a:blip r:embed="rId6"/>
          <a:stretch>
            <a:fillRect/>
          </a:stretch>
        </p:blipFill>
        <p:spPr>
          <a:xfrm>
            <a:off x="427326" y="824391"/>
            <a:ext cx="531754" cy="733419"/>
          </a:xfrm>
          <a:prstGeom prst="rect">
            <a:avLst/>
          </a:prstGeom>
        </p:spPr>
      </p:pic>
      <p:pic>
        <p:nvPicPr>
          <p:cNvPr id="14" name="Grafik 13">
            <a:extLst>
              <a:ext uri="{FF2B5EF4-FFF2-40B4-BE49-F238E27FC236}">
                <a16:creationId xmlns:a16="http://schemas.microsoft.com/office/drawing/2014/main" id="{488C4ADE-8ABA-0A46-9E35-86E408C9C205}"/>
              </a:ext>
            </a:extLst>
          </p:cNvPr>
          <p:cNvPicPr>
            <a:picLocks noChangeAspect="1"/>
          </p:cNvPicPr>
          <p:nvPr/>
        </p:nvPicPr>
        <p:blipFill>
          <a:blip r:embed="rId7"/>
          <a:stretch>
            <a:fillRect/>
          </a:stretch>
        </p:blipFill>
        <p:spPr>
          <a:xfrm>
            <a:off x="2002800" y="837087"/>
            <a:ext cx="388963" cy="733419"/>
          </a:xfrm>
          <a:prstGeom prst="rect">
            <a:avLst/>
          </a:prstGeom>
        </p:spPr>
      </p:pic>
      <p:pic>
        <p:nvPicPr>
          <p:cNvPr id="16" name="Grafik 15">
            <a:extLst>
              <a:ext uri="{FF2B5EF4-FFF2-40B4-BE49-F238E27FC236}">
                <a16:creationId xmlns:a16="http://schemas.microsoft.com/office/drawing/2014/main" id="{0FD31177-E0F9-B3EC-C2E7-4B48A9B7EF16}"/>
              </a:ext>
            </a:extLst>
          </p:cNvPr>
          <p:cNvPicPr>
            <a:picLocks noChangeAspect="1"/>
          </p:cNvPicPr>
          <p:nvPr/>
        </p:nvPicPr>
        <p:blipFill>
          <a:blip r:embed="rId8"/>
          <a:stretch>
            <a:fillRect/>
          </a:stretch>
        </p:blipFill>
        <p:spPr>
          <a:xfrm>
            <a:off x="6509903" y="820555"/>
            <a:ext cx="510369" cy="733419"/>
          </a:xfrm>
          <a:prstGeom prst="rect">
            <a:avLst/>
          </a:prstGeom>
        </p:spPr>
      </p:pic>
      <p:pic>
        <p:nvPicPr>
          <p:cNvPr id="18" name="Grafik 17">
            <a:extLst>
              <a:ext uri="{FF2B5EF4-FFF2-40B4-BE49-F238E27FC236}">
                <a16:creationId xmlns:a16="http://schemas.microsoft.com/office/drawing/2014/main" id="{029D2485-B65A-3338-D09B-D7AEE1CD8E4D}"/>
              </a:ext>
            </a:extLst>
          </p:cNvPr>
          <p:cNvPicPr>
            <a:picLocks noChangeAspect="1"/>
          </p:cNvPicPr>
          <p:nvPr/>
        </p:nvPicPr>
        <p:blipFill>
          <a:blip r:embed="rId9"/>
          <a:stretch>
            <a:fillRect/>
          </a:stretch>
        </p:blipFill>
        <p:spPr>
          <a:xfrm>
            <a:off x="7762132" y="1647845"/>
            <a:ext cx="482276" cy="733419"/>
          </a:xfrm>
          <a:prstGeom prst="rect">
            <a:avLst/>
          </a:prstGeom>
        </p:spPr>
      </p:pic>
      <p:pic>
        <p:nvPicPr>
          <p:cNvPr id="20" name="Grafik 19">
            <a:extLst>
              <a:ext uri="{FF2B5EF4-FFF2-40B4-BE49-F238E27FC236}">
                <a16:creationId xmlns:a16="http://schemas.microsoft.com/office/drawing/2014/main" id="{422B249D-61F8-2C5D-874E-F3E4209330F4}"/>
              </a:ext>
            </a:extLst>
          </p:cNvPr>
          <p:cNvPicPr>
            <a:picLocks noChangeAspect="1"/>
          </p:cNvPicPr>
          <p:nvPr/>
        </p:nvPicPr>
        <p:blipFill>
          <a:blip r:embed="rId10"/>
          <a:stretch>
            <a:fillRect/>
          </a:stretch>
        </p:blipFill>
        <p:spPr>
          <a:xfrm>
            <a:off x="8172400" y="824055"/>
            <a:ext cx="404010" cy="733419"/>
          </a:xfrm>
          <a:prstGeom prst="rect">
            <a:avLst/>
          </a:prstGeom>
        </p:spPr>
      </p:pic>
      <p:sp>
        <p:nvSpPr>
          <p:cNvPr id="21" name="Textfeld 20">
            <a:extLst>
              <a:ext uri="{FF2B5EF4-FFF2-40B4-BE49-F238E27FC236}">
                <a16:creationId xmlns:a16="http://schemas.microsoft.com/office/drawing/2014/main" id="{8A88E5DF-B6EA-7177-2FE1-9F1299C3BAF2}"/>
              </a:ext>
            </a:extLst>
          </p:cNvPr>
          <p:cNvSpPr txBox="1"/>
          <p:nvPr/>
        </p:nvSpPr>
        <p:spPr>
          <a:xfrm>
            <a:off x="971600" y="870953"/>
            <a:ext cx="760310" cy="461665"/>
          </a:xfrm>
          <a:prstGeom prst="rect">
            <a:avLst/>
          </a:prstGeom>
          <a:noFill/>
        </p:spPr>
        <p:txBody>
          <a:bodyPr wrap="square" rtlCol="0">
            <a:spAutoFit/>
          </a:bodyPr>
          <a:lstStyle/>
          <a:p>
            <a:pPr algn="ctr"/>
            <a:r>
              <a:rPr lang="de-DE" sz="2400" b="1" dirty="0">
                <a:solidFill>
                  <a:srgbClr val="00B0F0"/>
                </a:solidFill>
              </a:rPr>
              <a:t>6a</a:t>
            </a:r>
          </a:p>
        </p:txBody>
      </p:sp>
      <p:sp>
        <p:nvSpPr>
          <p:cNvPr id="22" name="Textfeld 21">
            <a:extLst>
              <a:ext uri="{FF2B5EF4-FFF2-40B4-BE49-F238E27FC236}">
                <a16:creationId xmlns:a16="http://schemas.microsoft.com/office/drawing/2014/main" id="{54706A78-0FCD-B837-3BDE-4FFD13B4A536}"/>
              </a:ext>
            </a:extLst>
          </p:cNvPr>
          <p:cNvSpPr txBox="1"/>
          <p:nvPr/>
        </p:nvSpPr>
        <p:spPr>
          <a:xfrm>
            <a:off x="4224343" y="1911621"/>
            <a:ext cx="760310" cy="461665"/>
          </a:xfrm>
          <a:prstGeom prst="rect">
            <a:avLst/>
          </a:prstGeom>
          <a:noFill/>
        </p:spPr>
        <p:txBody>
          <a:bodyPr wrap="square" rtlCol="0">
            <a:spAutoFit/>
          </a:bodyPr>
          <a:lstStyle/>
          <a:p>
            <a:pPr algn="ctr"/>
            <a:r>
              <a:rPr lang="de-DE" sz="2400" b="1" dirty="0">
                <a:solidFill>
                  <a:srgbClr val="FF3399"/>
                </a:solidFill>
              </a:rPr>
              <a:t>6b</a:t>
            </a:r>
          </a:p>
        </p:txBody>
      </p:sp>
      <p:sp>
        <p:nvSpPr>
          <p:cNvPr id="23" name="Textfeld 22">
            <a:extLst>
              <a:ext uri="{FF2B5EF4-FFF2-40B4-BE49-F238E27FC236}">
                <a16:creationId xmlns:a16="http://schemas.microsoft.com/office/drawing/2014/main" id="{F9DD0F5C-0D01-12E7-3203-2B7E42465862}"/>
              </a:ext>
            </a:extLst>
          </p:cNvPr>
          <p:cNvSpPr txBox="1"/>
          <p:nvPr/>
        </p:nvSpPr>
        <p:spPr>
          <a:xfrm>
            <a:off x="7196066" y="924318"/>
            <a:ext cx="760310" cy="461665"/>
          </a:xfrm>
          <a:prstGeom prst="rect">
            <a:avLst/>
          </a:prstGeom>
          <a:noFill/>
        </p:spPr>
        <p:txBody>
          <a:bodyPr wrap="square" rtlCol="0">
            <a:spAutoFit/>
          </a:bodyPr>
          <a:lstStyle/>
          <a:p>
            <a:pPr algn="ctr"/>
            <a:r>
              <a:rPr lang="de-DE" sz="2400" b="1" dirty="0">
                <a:solidFill>
                  <a:srgbClr val="00CC99"/>
                </a:solidFill>
              </a:rPr>
              <a:t>6c</a:t>
            </a:r>
          </a:p>
        </p:txBody>
      </p:sp>
      <p:pic>
        <p:nvPicPr>
          <p:cNvPr id="30" name="Grafik 29">
            <a:extLst>
              <a:ext uri="{FF2B5EF4-FFF2-40B4-BE49-F238E27FC236}">
                <a16:creationId xmlns:a16="http://schemas.microsoft.com/office/drawing/2014/main" id="{ECF23679-DBDD-73FE-C932-6B77D5C32F0B}"/>
              </a:ext>
            </a:extLst>
          </p:cNvPr>
          <p:cNvPicPr>
            <a:picLocks noChangeAspect="1"/>
          </p:cNvPicPr>
          <p:nvPr/>
        </p:nvPicPr>
        <p:blipFill>
          <a:blip r:embed="rId11"/>
          <a:stretch>
            <a:fillRect/>
          </a:stretch>
        </p:blipFill>
        <p:spPr>
          <a:xfrm>
            <a:off x="4690343" y="824056"/>
            <a:ext cx="432554" cy="733418"/>
          </a:xfrm>
          <a:prstGeom prst="rect">
            <a:avLst/>
          </a:prstGeom>
        </p:spPr>
      </p:pic>
      <p:pic>
        <p:nvPicPr>
          <p:cNvPr id="32" name="Grafik 31">
            <a:extLst>
              <a:ext uri="{FF2B5EF4-FFF2-40B4-BE49-F238E27FC236}">
                <a16:creationId xmlns:a16="http://schemas.microsoft.com/office/drawing/2014/main" id="{FAEAB0EC-9AFE-8901-11FB-1073D72262AF}"/>
              </a:ext>
            </a:extLst>
          </p:cNvPr>
          <p:cNvPicPr>
            <a:picLocks noChangeAspect="1"/>
          </p:cNvPicPr>
          <p:nvPr/>
        </p:nvPicPr>
        <p:blipFill>
          <a:blip r:embed="rId12"/>
          <a:stretch>
            <a:fillRect/>
          </a:stretch>
        </p:blipFill>
        <p:spPr>
          <a:xfrm>
            <a:off x="878573" y="1566598"/>
            <a:ext cx="453067" cy="768198"/>
          </a:xfrm>
          <a:prstGeom prst="rect">
            <a:avLst/>
          </a:prstGeom>
        </p:spPr>
      </p:pic>
      <p:pic>
        <p:nvPicPr>
          <p:cNvPr id="34" name="Grafik 33">
            <a:extLst>
              <a:ext uri="{FF2B5EF4-FFF2-40B4-BE49-F238E27FC236}">
                <a16:creationId xmlns:a16="http://schemas.microsoft.com/office/drawing/2014/main" id="{D64076DD-6D2C-D427-D622-830876DA49C6}"/>
              </a:ext>
            </a:extLst>
          </p:cNvPr>
          <p:cNvPicPr>
            <a:picLocks noChangeAspect="1"/>
          </p:cNvPicPr>
          <p:nvPr/>
        </p:nvPicPr>
        <p:blipFill>
          <a:blip r:embed="rId13"/>
          <a:stretch>
            <a:fillRect/>
          </a:stretch>
        </p:blipFill>
        <p:spPr>
          <a:xfrm>
            <a:off x="5169797" y="1600243"/>
            <a:ext cx="482276" cy="733419"/>
          </a:xfrm>
          <a:prstGeom prst="rect">
            <a:avLst/>
          </a:prstGeom>
        </p:spPr>
      </p:pic>
      <p:pic>
        <p:nvPicPr>
          <p:cNvPr id="36" name="Grafik 35">
            <a:extLst>
              <a:ext uri="{FF2B5EF4-FFF2-40B4-BE49-F238E27FC236}">
                <a16:creationId xmlns:a16="http://schemas.microsoft.com/office/drawing/2014/main" id="{50985423-E743-7817-FDF7-46DA34D33C59}"/>
              </a:ext>
            </a:extLst>
          </p:cNvPr>
          <p:cNvPicPr>
            <a:picLocks noChangeAspect="1"/>
          </p:cNvPicPr>
          <p:nvPr/>
        </p:nvPicPr>
        <p:blipFill>
          <a:blip r:embed="rId14"/>
          <a:stretch>
            <a:fillRect/>
          </a:stretch>
        </p:blipFill>
        <p:spPr>
          <a:xfrm>
            <a:off x="7066574" y="1534288"/>
            <a:ext cx="385746" cy="733419"/>
          </a:xfrm>
          <a:prstGeom prst="rect">
            <a:avLst/>
          </a:prstGeom>
        </p:spPr>
      </p:pic>
    </p:spTree>
    <p:extLst>
      <p:ext uri="{BB962C8B-B14F-4D97-AF65-F5344CB8AC3E}">
        <p14:creationId xmlns:p14="http://schemas.microsoft.com/office/powerpoint/2010/main" val="223763071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176"/>
                                        </p:tgtEl>
                                        <p:attrNameLst>
                                          <p:attrName>style.visibility</p:attrName>
                                        </p:attrNameLst>
                                      </p:cBhvr>
                                      <p:to>
                                        <p:strVal val="visible"/>
                                      </p:to>
                                    </p:set>
                                    <p:animEffect transition="in" filter="fade">
                                      <p:cBhvr>
                                        <p:cTn id="56" dur="500"/>
                                        <p:tgtEl>
                                          <p:spTgt spid="7176"/>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7185"/>
                                        </p:tgtEl>
                                        <p:attrNameLst>
                                          <p:attrName>style.visibility</p:attrName>
                                        </p:attrNameLst>
                                      </p:cBhvr>
                                      <p:to>
                                        <p:strVal val="visible"/>
                                      </p:to>
                                    </p:set>
                                    <p:animEffect transition="in" filter="fade">
                                      <p:cBhvr>
                                        <p:cTn id="60" dur="500"/>
                                        <p:tgtEl>
                                          <p:spTgt spid="7185"/>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7177"/>
                                        </p:tgtEl>
                                        <p:attrNameLst>
                                          <p:attrName>style.visibility</p:attrName>
                                        </p:attrNameLst>
                                      </p:cBhvr>
                                      <p:to>
                                        <p:strVal val="visible"/>
                                      </p:to>
                                    </p:set>
                                    <p:animEffect transition="in" filter="fade">
                                      <p:cBhvr>
                                        <p:cTn id="64" dur="500"/>
                                        <p:tgtEl>
                                          <p:spTgt spid="7177"/>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7178"/>
                                        </p:tgtEl>
                                        <p:attrNameLst>
                                          <p:attrName>style.visibility</p:attrName>
                                        </p:attrNameLst>
                                      </p:cBhvr>
                                      <p:to>
                                        <p:strVal val="visible"/>
                                      </p:to>
                                    </p:set>
                                    <p:animEffect transition="in" filter="fade">
                                      <p:cBhvr>
                                        <p:cTn id="68" dur="500"/>
                                        <p:tgtEl>
                                          <p:spTgt spid="717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4.44444E-6 -1.11111E-6 L 0.19254 0.33889 " pathEditMode="fixed" rAng="0" ptsTypes="AA">
                                      <p:cBhvr>
                                        <p:cTn id="72" dur="1000" fill="hold"/>
                                        <p:tgtEl>
                                          <p:spTgt spid="12"/>
                                        </p:tgtEl>
                                        <p:attrNameLst>
                                          <p:attrName>ppt_x</p:attrName>
                                          <p:attrName>ppt_y</p:attrName>
                                        </p:attrNameLst>
                                      </p:cBhvr>
                                      <p:rCtr x="9618" y="16944"/>
                                    </p:animMotion>
                                  </p:childTnLst>
                                </p:cTn>
                              </p:par>
                            </p:childTnLst>
                          </p:cTn>
                        </p:par>
                        <p:par>
                          <p:cTn id="73" fill="hold">
                            <p:stCondLst>
                              <p:cond delay="1000"/>
                            </p:stCondLst>
                            <p:childTnLst>
                              <p:par>
                                <p:cTn id="74" presetID="42" presetClass="path" presetSubtype="0" accel="50000" decel="50000" fill="hold" nodeType="afterEffect">
                                  <p:stCondLst>
                                    <p:cond delay="0"/>
                                  </p:stCondLst>
                                  <p:childTnLst>
                                    <p:animMotion origin="layout" path="M 2.5E-6 4.81481E-6 L -0.12466 0.31273 " pathEditMode="fixed" rAng="0" ptsTypes="AA">
                                      <p:cBhvr>
                                        <p:cTn id="75" dur="1000" fill="hold"/>
                                        <p:tgtEl>
                                          <p:spTgt spid="6"/>
                                        </p:tgtEl>
                                        <p:attrNameLst>
                                          <p:attrName>ppt_x</p:attrName>
                                          <p:attrName>ppt_y</p:attrName>
                                        </p:attrNameLst>
                                      </p:cBhvr>
                                      <p:rCtr x="-6233" y="15625"/>
                                    </p:animMotion>
                                  </p:childTnLst>
                                </p:cTn>
                              </p:par>
                            </p:childTnLst>
                          </p:cTn>
                        </p:par>
                        <p:par>
                          <p:cTn id="76" fill="hold">
                            <p:stCondLst>
                              <p:cond delay="2000"/>
                            </p:stCondLst>
                            <p:childTnLst>
                              <p:par>
                                <p:cTn id="77" presetID="42" presetClass="path" presetSubtype="0" accel="50000" decel="50000" fill="hold" nodeType="afterEffect">
                                  <p:stCondLst>
                                    <p:cond delay="0"/>
                                  </p:stCondLst>
                                  <p:childTnLst>
                                    <p:animMotion origin="layout" path="M 1.38889E-6 -1.11111E-6 L -0.51024 0.33357 " pathEditMode="fixed" rAng="0" ptsTypes="AA">
                                      <p:cBhvr>
                                        <p:cTn id="78" dur="1000" fill="hold"/>
                                        <p:tgtEl>
                                          <p:spTgt spid="20"/>
                                        </p:tgtEl>
                                        <p:attrNameLst>
                                          <p:attrName>ppt_x</p:attrName>
                                          <p:attrName>ppt_y</p:attrName>
                                        </p:attrNameLst>
                                      </p:cBhvr>
                                      <p:rCtr x="-25521" y="16667"/>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33333E-6 -7.40741E-7 L 0.1408 0.37292 " pathEditMode="fixed" rAng="0" ptsTypes="AA">
                                      <p:cBhvr>
                                        <p:cTn id="82" dur="1000" fill="hold"/>
                                        <p:tgtEl>
                                          <p:spTgt spid="32"/>
                                        </p:tgtEl>
                                        <p:attrNameLst>
                                          <p:attrName>ppt_x</p:attrName>
                                          <p:attrName>ppt_y</p:attrName>
                                        </p:attrNameLst>
                                      </p:cBhvr>
                                      <p:rCtr x="7031" y="18634"/>
                                    </p:animMotion>
                                  </p:childTnLst>
                                </p:cTn>
                              </p:par>
                            </p:childTnLst>
                          </p:cTn>
                        </p:par>
                        <p:par>
                          <p:cTn id="83" fill="hold">
                            <p:stCondLst>
                              <p:cond delay="1000"/>
                            </p:stCondLst>
                            <p:childTnLst>
                              <p:par>
                                <p:cTn id="84" presetID="42" presetClass="path" presetSubtype="0" accel="50000" decel="50000" fill="hold" nodeType="afterEffect">
                                  <p:stCondLst>
                                    <p:cond delay="0"/>
                                  </p:stCondLst>
                                  <p:childTnLst>
                                    <p:animMotion origin="layout" path="M -1.11111E-6 -2.96296E-6 L 0.14844 0.38195 " pathEditMode="fixed" rAng="0" ptsTypes="AA">
                                      <p:cBhvr>
                                        <p:cTn id="85" dur="1000" fill="hold"/>
                                        <p:tgtEl>
                                          <p:spTgt spid="10"/>
                                        </p:tgtEl>
                                        <p:attrNameLst>
                                          <p:attrName>ppt_x</p:attrName>
                                          <p:attrName>ppt_y</p:attrName>
                                        </p:attrNameLst>
                                      </p:cBhvr>
                                      <p:rCtr x="7413" y="19097"/>
                                    </p:animMotion>
                                  </p:childTnLst>
                                </p:cTn>
                              </p:par>
                            </p:childTnLst>
                          </p:cTn>
                        </p:par>
                        <p:par>
                          <p:cTn id="86" fill="hold">
                            <p:stCondLst>
                              <p:cond delay="2000"/>
                            </p:stCondLst>
                            <p:childTnLst>
                              <p:par>
                                <p:cTn id="87" presetID="42" presetClass="path" presetSubtype="0" accel="50000" decel="50000" fill="hold" nodeType="afterEffect">
                                  <p:stCondLst>
                                    <p:cond delay="0"/>
                                  </p:stCondLst>
                                  <p:childTnLst>
                                    <p:animMotion origin="layout" path="M 3.33333E-6 4.44444E-6 L -0.19254 0.36713 " pathEditMode="fixed" rAng="0" ptsTypes="AA">
                                      <p:cBhvr>
                                        <p:cTn id="88" dur="1000" fill="hold"/>
                                        <p:tgtEl>
                                          <p:spTgt spid="34"/>
                                        </p:tgtEl>
                                        <p:attrNameLst>
                                          <p:attrName>ppt_x</p:attrName>
                                          <p:attrName>ppt_y</p:attrName>
                                        </p:attrNameLst>
                                      </p:cBhvr>
                                      <p:rCtr x="-9635" y="18356"/>
                                    </p:animMotion>
                                  </p:childTnLst>
                                </p:cTn>
                              </p:par>
                            </p:childTnLst>
                          </p:cTn>
                        </p:par>
                        <p:par>
                          <p:cTn id="89" fill="hold">
                            <p:stCondLst>
                              <p:cond delay="3000"/>
                            </p:stCondLst>
                            <p:childTnLst>
                              <p:par>
                                <p:cTn id="90" presetID="42" presetClass="path" presetSubtype="0" accel="50000" decel="50000" fill="hold" nodeType="afterEffect">
                                  <p:stCondLst>
                                    <p:cond delay="0"/>
                                  </p:stCondLst>
                                  <p:childTnLst>
                                    <p:animMotion origin="layout" path="M -1.94444E-6 -1.11111E-6 L 0.21597 0.48033 " pathEditMode="fixed" rAng="0" ptsTypes="AA">
                                      <p:cBhvr>
                                        <p:cTn id="91" dur="1000" fill="hold"/>
                                        <p:tgtEl>
                                          <p:spTgt spid="30"/>
                                        </p:tgtEl>
                                        <p:attrNameLst>
                                          <p:attrName>ppt_x</p:attrName>
                                          <p:attrName>ppt_y</p:attrName>
                                        </p:attrNameLst>
                                      </p:cBhvr>
                                      <p:rCtr x="10799" y="24005"/>
                                    </p:animMotion>
                                  </p:childTnLst>
                                </p:cTn>
                              </p:par>
                            </p:childTnLst>
                          </p:cTn>
                        </p:par>
                        <p:par>
                          <p:cTn id="92" fill="hold">
                            <p:stCondLst>
                              <p:cond delay="4000"/>
                            </p:stCondLst>
                            <p:childTnLst>
                              <p:par>
                                <p:cTn id="93" presetID="42" presetClass="path" presetSubtype="0" accel="50000" decel="50000" fill="hold" nodeType="afterEffect">
                                  <p:stCondLst>
                                    <p:cond delay="0"/>
                                  </p:stCondLst>
                                  <p:childTnLst>
                                    <p:animMotion origin="layout" path="M -3.61111E-6 0 L -0.06024 0.35648 " pathEditMode="fixed" rAng="0" ptsTypes="AA">
                                      <p:cBhvr>
                                        <p:cTn id="94" dur="1000" fill="hold"/>
                                        <p:tgtEl>
                                          <p:spTgt spid="18"/>
                                        </p:tgtEl>
                                        <p:attrNameLst>
                                          <p:attrName>ppt_x</p:attrName>
                                          <p:attrName>ppt_y</p:attrName>
                                        </p:attrNameLst>
                                      </p:cBhvr>
                                      <p:rCtr x="-3021" y="17824"/>
                                    </p:animMotion>
                                  </p:childTnLst>
                                </p:cTn>
                              </p:par>
                            </p:childTnLst>
                          </p:cTn>
                        </p:par>
                        <p:par>
                          <p:cTn id="95" fill="hold">
                            <p:stCondLst>
                              <p:cond delay="5000"/>
                            </p:stCondLst>
                            <p:childTnLst>
                              <p:par>
                                <p:cTn id="96" presetID="42" presetClass="path" presetSubtype="0" accel="50000" decel="50000" fill="hold" nodeType="afterEffect">
                                  <p:stCondLst>
                                    <p:cond delay="0"/>
                                  </p:stCondLst>
                                  <p:childTnLst>
                                    <p:animMotion origin="layout" path="M 0 -3.33333E-6 L 0.08316 0.37315 " pathEditMode="fixed" rAng="0" ptsTypes="AA">
                                      <p:cBhvr>
                                        <p:cTn id="97" dur="1000" fill="hold"/>
                                        <p:tgtEl>
                                          <p:spTgt spid="36"/>
                                        </p:tgtEl>
                                        <p:attrNameLst>
                                          <p:attrName>ppt_x</p:attrName>
                                          <p:attrName>ppt_y</p:attrName>
                                        </p:attrNameLst>
                                      </p:cBhvr>
                                      <p:rCtr x="4149" y="18657"/>
                                    </p:animMotion>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2.22222E-6 -2.96296E-6 L 0.02135 0.65 " pathEditMode="fixed" rAng="0" ptsTypes="AA">
                                      <p:cBhvr>
                                        <p:cTn id="101" dur="1000" fill="hold"/>
                                        <p:tgtEl>
                                          <p:spTgt spid="14"/>
                                        </p:tgtEl>
                                        <p:attrNameLst>
                                          <p:attrName>ppt_x</p:attrName>
                                          <p:attrName>ppt_y</p:attrName>
                                        </p:attrNameLst>
                                      </p:cBhvr>
                                      <p:rCtr x="1059" y="32500"/>
                                    </p:animMotion>
                                  </p:childTnLst>
                                </p:cTn>
                              </p:par>
                            </p:childTnLst>
                          </p:cTn>
                        </p:par>
                        <p:par>
                          <p:cTn id="102" fill="hold">
                            <p:stCondLst>
                              <p:cond delay="1000"/>
                            </p:stCondLst>
                            <p:childTnLst>
                              <p:par>
                                <p:cTn id="103" presetID="42" presetClass="path" presetSubtype="0" accel="50000" decel="50000" fill="hold" nodeType="afterEffect">
                                  <p:stCondLst>
                                    <p:cond delay="0"/>
                                  </p:stCondLst>
                                  <p:childTnLst>
                                    <p:animMotion origin="layout" path="M 2.77778E-6 0 L -0.08316 0.55046 " pathEditMode="fixed" rAng="0" ptsTypes="AA">
                                      <p:cBhvr>
                                        <p:cTn id="104" dur="1000" fill="hold"/>
                                        <p:tgtEl>
                                          <p:spTgt spid="8"/>
                                        </p:tgtEl>
                                        <p:attrNameLst>
                                          <p:attrName>ppt_x</p:attrName>
                                          <p:attrName>ppt_y</p:attrName>
                                        </p:attrNameLst>
                                      </p:cBhvr>
                                      <p:rCtr x="-4167" y="27523"/>
                                    </p:animMotion>
                                  </p:childTnLst>
                                </p:cTn>
                              </p:par>
                            </p:childTnLst>
                          </p:cTn>
                        </p:par>
                        <p:par>
                          <p:cTn id="105" fill="hold">
                            <p:stCondLst>
                              <p:cond delay="2000"/>
                            </p:stCondLst>
                            <p:childTnLst>
                              <p:par>
                                <p:cTn id="106" presetID="42" presetClass="path" presetSubtype="0" accel="50000" decel="50000" fill="hold" nodeType="afterEffect">
                                  <p:stCondLst>
                                    <p:cond delay="0"/>
                                  </p:stCondLst>
                                  <p:childTnLst>
                                    <p:animMotion origin="layout" path="M 3.05556E-6 1.85185E-6 L -0.35486 0.6581 " pathEditMode="fixed" rAng="0" ptsTypes="AA">
                                      <p:cBhvr>
                                        <p:cTn id="107" dur="1000" fill="hold"/>
                                        <p:tgtEl>
                                          <p:spTgt spid="16"/>
                                        </p:tgtEl>
                                        <p:attrNameLst>
                                          <p:attrName>ppt_x</p:attrName>
                                          <p:attrName>ppt_y</p:attrName>
                                        </p:attrNameLst>
                                      </p:cBhvr>
                                      <p:rCtr x="-17743" y="3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P spid="7185" grpId="0" animBg="1"/>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42">
            <a:extLst>
              <a:ext uri="{FF2B5EF4-FFF2-40B4-BE49-F238E27FC236}">
                <a16:creationId xmlns:a16="http://schemas.microsoft.com/office/drawing/2014/main" id="{4BDA5AAF-28F8-1E9D-34F0-77E81C49708F}"/>
              </a:ext>
            </a:extLst>
          </p:cNvPr>
          <p:cNvSpPr txBox="1">
            <a:spLocks noChangeArrowheads="1"/>
          </p:cNvSpPr>
          <p:nvPr/>
        </p:nvSpPr>
        <p:spPr bwMode="auto">
          <a:xfrm>
            <a:off x="289378" y="3290140"/>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A-Kurs</a:t>
            </a:r>
          </a:p>
        </p:txBody>
      </p:sp>
      <p:sp>
        <p:nvSpPr>
          <p:cNvPr id="7177" name="Text Box 43">
            <a:extLst>
              <a:ext uri="{FF2B5EF4-FFF2-40B4-BE49-F238E27FC236}">
                <a16:creationId xmlns:a16="http://schemas.microsoft.com/office/drawing/2014/main" id="{D2BED6D7-04AE-B6FA-0BA1-DBDE8CC3F1E3}"/>
              </a:ext>
            </a:extLst>
          </p:cNvPr>
          <p:cNvSpPr txBox="1">
            <a:spLocks noChangeArrowheads="1"/>
          </p:cNvSpPr>
          <p:nvPr/>
        </p:nvSpPr>
        <p:spPr bwMode="auto">
          <a:xfrm>
            <a:off x="4740291" y="4298252"/>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B-Kurs</a:t>
            </a:r>
          </a:p>
        </p:txBody>
      </p:sp>
      <p:sp>
        <p:nvSpPr>
          <p:cNvPr id="7178" name="Text Box 44">
            <a:extLst>
              <a:ext uri="{FF2B5EF4-FFF2-40B4-BE49-F238E27FC236}">
                <a16:creationId xmlns:a16="http://schemas.microsoft.com/office/drawing/2014/main" id="{2015A27F-C355-FF3F-75DF-DC290BA6E17E}"/>
              </a:ext>
            </a:extLst>
          </p:cNvPr>
          <p:cNvSpPr txBox="1">
            <a:spLocks noChangeArrowheads="1"/>
          </p:cNvSpPr>
          <p:nvPr/>
        </p:nvSpPr>
        <p:spPr bwMode="auto">
          <a:xfrm>
            <a:off x="290450" y="5422522"/>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C-Kurs</a:t>
            </a:r>
          </a:p>
        </p:txBody>
      </p:sp>
      <p:sp>
        <p:nvSpPr>
          <p:cNvPr id="7185" name="Text Box 53">
            <a:extLst>
              <a:ext uri="{FF2B5EF4-FFF2-40B4-BE49-F238E27FC236}">
                <a16:creationId xmlns:a16="http://schemas.microsoft.com/office/drawing/2014/main" id="{DB7AF942-448D-B1A9-4B83-DE2BD6215F2D}"/>
              </a:ext>
            </a:extLst>
          </p:cNvPr>
          <p:cNvSpPr txBox="1">
            <a:spLocks noChangeArrowheads="1"/>
          </p:cNvSpPr>
          <p:nvPr/>
        </p:nvSpPr>
        <p:spPr bwMode="auto">
          <a:xfrm>
            <a:off x="289378" y="4298252"/>
            <a:ext cx="1761270" cy="400110"/>
          </a:xfrm>
          <a:prstGeom prst="rect">
            <a:avLst/>
          </a:prstGeom>
          <a:solidFill>
            <a:srgbClr val="FFE593"/>
          </a:solidFill>
          <a:ln w="25400">
            <a:solidFill>
              <a:srgbClr val="FFD54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dirty="0"/>
              <a:t>B-Kurs</a:t>
            </a:r>
          </a:p>
        </p:txBody>
      </p:sp>
      <p:sp>
        <p:nvSpPr>
          <p:cNvPr id="7170" name="Foliennummernplatzhalter 3">
            <a:extLst>
              <a:ext uri="{FF2B5EF4-FFF2-40B4-BE49-F238E27FC236}">
                <a16:creationId xmlns:a16="http://schemas.microsoft.com/office/drawing/2014/main" id="{4073A407-8243-7DC6-550E-E80FD99EFB70}"/>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58E23C4E-FCFD-4331-B8B5-6196C4DEF248}" type="slidenum">
              <a:rPr lang="de-DE" altLang="de-DE" smtClean="0"/>
              <a:pPr/>
              <a:t>22</a:t>
            </a:fld>
            <a:endParaRPr lang="de-DE" altLang="de-DE" sz="1400" dirty="0"/>
          </a:p>
        </p:txBody>
      </p:sp>
      <p:sp>
        <p:nvSpPr>
          <p:cNvPr id="7174" name="Text Box 40">
            <a:extLst>
              <a:ext uri="{FF2B5EF4-FFF2-40B4-BE49-F238E27FC236}">
                <a16:creationId xmlns:a16="http://schemas.microsoft.com/office/drawing/2014/main" id="{71C17DAE-36ED-3666-D44B-5C8E25508A94}"/>
              </a:ext>
            </a:extLst>
          </p:cNvPr>
          <p:cNvSpPr txBox="1">
            <a:spLocks noChangeArrowheads="1"/>
          </p:cNvSpPr>
          <p:nvPr/>
        </p:nvSpPr>
        <p:spPr bwMode="auto">
          <a:xfrm>
            <a:off x="1491655" y="81445"/>
            <a:ext cx="6794500" cy="400110"/>
          </a:xfrm>
          <a:prstGeom prst="rect">
            <a:avLst/>
          </a:prstGeom>
          <a:solidFill>
            <a:srgbClr val="FFE593"/>
          </a:solidFill>
          <a:ln w="25400">
            <a:solidFill>
              <a:srgbClr val="FFD54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000" b="1" dirty="0"/>
              <a:t>Beispiel: </a:t>
            </a:r>
            <a:r>
              <a:rPr lang="de-DE" altLang="de-DE" sz="2000" dirty="0"/>
              <a:t>Differenzierter Unterricht im Fach Englisch</a:t>
            </a:r>
          </a:p>
        </p:txBody>
      </p:sp>
      <p:pic>
        <p:nvPicPr>
          <p:cNvPr id="6" name="Grafik 5">
            <a:extLst>
              <a:ext uri="{FF2B5EF4-FFF2-40B4-BE49-F238E27FC236}">
                <a16:creationId xmlns:a16="http://schemas.microsoft.com/office/drawing/2014/main" id="{5DB035D6-8F0F-54CB-A21B-D3B5FE7DF659}"/>
              </a:ext>
            </a:extLst>
          </p:cNvPr>
          <p:cNvPicPr>
            <a:picLocks noChangeAspect="1"/>
          </p:cNvPicPr>
          <p:nvPr/>
        </p:nvPicPr>
        <p:blipFill>
          <a:blip r:embed="rId3"/>
          <a:stretch>
            <a:fillRect/>
          </a:stretch>
        </p:blipFill>
        <p:spPr>
          <a:xfrm>
            <a:off x="2938966" y="3134027"/>
            <a:ext cx="385747" cy="733420"/>
          </a:xfrm>
          <a:prstGeom prst="rect">
            <a:avLst/>
          </a:prstGeom>
        </p:spPr>
      </p:pic>
      <p:pic>
        <p:nvPicPr>
          <p:cNvPr id="8" name="Grafik 7">
            <a:extLst>
              <a:ext uri="{FF2B5EF4-FFF2-40B4-BE49-F238E27FC236}">
                <a16:creationId xmlns:a16="http://schemas.microsoft.com/office/drawing/2014/main" id="{BE04A884-9958-AF0D-8485-F8F550E2599A}"/>
              </a:ext>
            </a:extLst>
          </p:cNvPr>
          <p:cNvPicPr>
            <a:picLocks noChangeAspect="1"/>
          </p:cNvPicPr>
          <p:nvPr/>
        </p:nvPicPr>
        <p:blipFill>
          <a:blip r:embed="rId4"/>
          <a:stretch>
            <a:fillRect/>
          </a:stretch>
        </p:blipFill>
        <p:spPr>
          <a:xfrm>
            <a:off x="2733697" y="5290851"/>
            <a:ext cx="398142" cy="733419"/>
          </a:xfrm>
          <a:prstGeom prst="rect">
            <a:avLst/>
          </a:prstGeom>
        </p:spPr>
      </p:pic>
      <p:pic>
        <p:nvPicPr>
          <p:cNvPr id="10" name="Grafik 9">
            <a:extLst>
              <a:ext uri="{FF2B5EF4-FFF2-40B4-BE49-F238E27FC236}">
                <a16:creationId xmlns:a16="http://schemas.microsoft.com/office/drawing/2014/main" id="{8ABD46EA-7DCE-67E5-AE27-8489A04F62DD}"/>
              </a:ext>
            </a:extLst>
          </p:cNvPr>
          <p:cNvPicPr>
            <a:picLocks noChangeAspect="1"/>
          </p:cNvPicPr>
          <p:nvPr/>
        </p:nvPicPr>
        <p:blipFill>
          <a:blip r:embed="rId5"/>
          <a:stretch>
            <a:fillRect/>
          </a:stretch>
        </p:blipFill>
        <p:spPr>
          <a:xfrm>
            <a:off x="2774834" y="4131597"/>
            <a:ext cx="555020" cy="733420"/>
          </a:xfrm>
          <a:prstGeom prst="rect">
            <a:avLst/>
          </a:prstGeom>
        </p:spPr>
      </p:pic>
      <p:pic>
        <p:nvPicPr>
          <p:cNvPr id="12" name="Grafik 11">
            <a:extLst>
              <a:ext uri="{FF2B5EF4-FFF2-40B4-BE49-F238E27FC236}">
                <a16:creationId xmlns:a16="http://schemas.microsoft.com/office/drawing/2014/main" id="{9041B390-52CE-252D-75E7-2D080D2596A0}"/>
              </a:ext>
            </a:extLst>
          </p:cNvPr>
          <p:cNvPicPr>
            <a:picLocks noChangeAspect="1"/>
          </p:cNvPicPr>
          <p:nvPr/>
        </p:nvPicPr>
        <p:blipFill>
          <a:blip r:embed="rId6"/>
          <a:stretch>
            <a:fillRect/>
          </a:stretch>
        </p:blipFill>
        <p:spPr>
          <a:xfrm>
            <a:off x="2168038" y="3123485"/>
            <a:ext cx="531754" cy="733419"/>
          </a:xfrm>
          <a:prstGeom prst="rect">
            <a:avLst/>
          </a:prstGeom>
        </p:spPr>
      </p:pic>
      <p:pic>
        <p:nvPicPr>
          <p:cNvPr id="14" name="Grafik 13">
            <a:extLst>
              <a:ext uri="{FF2B5EF4-FFF2-40B4-BE49-F238E27FC236}">
                <a16:creationId xmlns:a16="http://schemas.microsoft.com/office/drawing/2014/main" id="{488C4ADE-8ABA-0A46-9E35-86E408C9C205}"/>
              </a:ext>
            </a:extLst>
          </p:cNvPr>
          <p:cNvPicPr>
            <a:picLocks noChangeAspect="1"/>
          </p:cNvPicPr>
          <p:nvPr/>
        </p:nvPicPr>
        <p:blipFill>
          <a:blip r:embed="rId7"/>
          <a:stretch>
            <a:fillRect/>
          </a:stretch>
        </p:blipFill>
        <p:spPr>
          <a:xfrm>
            <a:off x="2198227" y="5290850"/>
            <a:ext cx="388963" cy="733419"/>
          </a:xfrm>
          <a:prstGeom prst="rect">
            <a:avLst/>
          </a:prstGeom>
        </p:spPr>
      </p:pic>
      <p:pic>
        <p:nvPicPr>
          <p:cNvPr id="16" name="Grafik 15">
            <a:extLst>
              <a:ext uri="{FF2B5EF4-FFF2-40B4-BE49-F238E27FC236}">
                <a16:creationId xmlns:a16="http://schemas.microsoft.com/office/drawing/2014/main" id="{0FD31177-E0F9-B3EC-C2E7-4B48A9B7EF16}"/>
              </a:ext>
            </a:extLst>
          </p:cNvPr>
          <p:cNvPicPr>
            <a:picLocks noChangeAspect="1"/>
          </p:cNvPicPr>
          <p:nvPr/>
        </p:nvPicPr>
        <p:blipFill>
          <a:blip r:embed="rId8"/>
          <a:stretch>
            <a:fillRect/>
          </a:stretch>
        </p:blipFill>
        <p:spPr>
          <a:xfrm>
            <a:off x="3257464" y="5301208"/>
            <a:ext cx="510369" cy="733419"/>
          </a:xfrm>
          <a:prstGeom prst="rect">
            <a:avLst/>
          </a:prstGeom>
        </p:spPr>
      </p:pic>
      <p:pic>
        <p:nvPicPr>
          <p:cNvPr id="18" name="Grafik 17">
            <a:extLst>
              <a:ext uri="{FF2B5EF4-FFF2-40B4-BE49-F238E27FC236}">
                <a16:creationId xmlns:a16="http://schemas.microsoft.com/office/drawing/2014/main" id="{029D2485-B65A-3338-D09B-D7AEE1CD8E4D}"/>
              </a:ext>
            </a:extLst>
          </p:cNvPr>
          <p:cNvPicPr>
            <a:picLocks noChangeAspect="1"/>
          </p:cNvPicPr>
          <p:nvPr/>
        </p:nvPicPr>
        <p:blipFill>
          <a:blip r:embed="rId9"/>
          <a:stretch>
            <a:fillRect/>
          </a:stretch>
        </p:blipFill>
        <p:spPr>
          <a:xfrm>
            <a:off x="7222925" y="4097314"/>
            <a:ext cx="482276" cy="733419"/>
          </a:xfrm>
          <a:prstGeom prst="rect">
            <a:avLst/>
          </a:prstGeom>
        </p:spPr>
      </p:pic>
      <p:pic>
        <p:nvPicPr>
          <p:cNvPr id="20" name="Grafik 19">
            <a:extLst>
              <a:ext uri="{FF2B5EF4-FFF2-40B4-BE49-F238E27FC236}">
                <a16:creationId xmlns:a16="http://schemas.microsoft.com/office/drawing/2014/main" id="{422B249D-61F8-2C5D-874E-F3E4209330F4}"/>
              </a:ext>
            </a:extLst>
          </p:cNvPr>
          <p:cNvPicPr>
            <a:picLocks noChangeAspect="1"/>
          </p:cNvPicPr>
          <p:nvPr/>
        </p:nvPicPr>
        <p:blipFill>
          <a:blip r:embed="rId10"/>
          <a:stretch>
            <a:fillRect/>
          </a:stretch>
        </p:blipFill>
        <p:spPr>
          <a:xfrm>
            <a:off x="3498138" y="3123484"/>
            <a:ext cx="404010" cy="733419"/>
          </a:xfrm>
          <a:prstGeom prst="rect">
            <a:avLst/>
          </a:prstGeom>
        </p:spPr>
      </p:pic>
      <p:sp>
        <p:nvSpPr>
          <p:cNvPr id="21" name="Textfeld 20">
            <a:extLst>
              <a:ext uri="{FF2B5EF4-FFF2-40B4-BE49-F238E27FC236}">
                <a16:creationId xmlns:a16="http://schemas.microsoft.com/office/drawing/2014/main" id="{8A88E5DF-B6EA-7177-2FE1-9F1299C3BAF2}"/>
              </a:ext>
            </a:extLst>
          </p:cNvPr>
          <p:cNvSpPr txBox="1"/>
          <p:nvPr/>
        </p:nvSpPr>
        <p:spPr>
          <a:xfrm>
            <a:off x="971600" y="870953"/>
            <a:ext cx="760310" cy="461665"/>
          </a:xfrm>
          <a:prstGeom prst="rect">
            <a:avLst/>
          </a:prstGeom>
          <a:noFill/>
        </p:spPr>
        <p:txBody>
          <a:bodyPr wrap="square" rtlCol="0">
            <a:spAutoFit/>
          </a:bodyPr>
          <a:lstStyle/>
          <a:p>
            <a:pPr algn="ctr"/>
            <a:r>
              <a:rPr lang="de-DE" sz="2400" b="1" dirty="0">
                <a:solidFill>
                  <a:srgbClr val="00B0F0"/>
                </a:solidFill>
              </a:rPr>
              <a:t>6a</a:t>
            </a:r>
          </a:p>
        </p:txBody>
      </p:sp>
      <p:sp>
        <p:nvSpPr>
          <p:cNvPr id="22" name="Textfeld 21">
            <a:extLst>
              <a:ext uri="{FF2B5EF4-FFF2-40B4-BE49-F238E27FC236}">
                <a16:creationId xmlns:a16="http://schemas.microsoft.com/office/drawing/2014/main" id="{54706A78-0FCD-B837-3BDE-4FFD13B4A536}"/>
              </a:ext>
            </a:extLst>
          </p:cNvPr>
          <p:cNvSpPr txBox="1"/>
          <p:nvPr/>
        </p:nvSpPr>
        <p:spPr>
          <a:xfrm>
            <a:off x="4224343" y="1911621"/>
            <a:ext cx="760310" cy="461665"/>
          </a:xfrm>
          <a:prstGeom prst="rect">
            <a:avLst/>
          </a:prstGeom>
          <a:noFill/>
        </p:spPr>
        <p:txBody>
          <a:bodyPr wrap="square" rtlCol="0">
            <a:spAutoFit/>
          </a:bodyPr>
          <a:lstStyle/>
          <a:p>
            <a:pPr algn="ctr"/>
            <a:r>
              <a:rPr lang="de-DE" sz="2400" b="1" dirty="0">
                <a:solidFill>
                  <a:srgbClr val="FF3399"/>
                </a:solidFill>
              </a:rPr>
              <a:t>6b</a:t>
            </a:r>
          </a:p>
        </p:txBody>
      </p:sp>
      <p:sp>
        <p:nvSpPr>
          <p:cNvPr id="23" name="Textfeld 22">
            <a:extLst>
              <a:ext uri="{FF2B5EF4-FFF2-40B4-BE49-F238E27FC236}">
                <a16:creationId xmlns:a16="http://schemas.microsoft.com/office/drawing/2014/main" id="{F9DD0F5C-0D01-12E7-3203-2B7E42465862}"/>
              </a:ext>
            </a:extLst>
          </p:cNvPr>
          <p:cNvSpPr txBox="1"/>
          <p:nvPr/>
        </p:nvSpPr>
        <p:spPr>
          <a:xfrm>
            <a:off x="7196066" y="924318"/>
            <a:ext cx="760310" cy="461665"/>
          </a:xfrm>
          <a:prstGeom prst="rect">
            <a:avLst/>
          </a:prstGeom>
          <a:noFill/>
        </p:spPr>
        <p:txBody>
          <a:bodyPr wrap="square" rtlCol="0">
            <a:spAutoFit/>
          </a:bodyPr>
          <a:lstStyle/>
          <a:p>
            <a:pPr algn="ctr"/>
            <a:r>
              <a:rPr lang="de-DE" sz="2400" b="1" dirty="0">
                <a:solidFill>
                  <a:srgbClr val="00CC99"/>
                </a:solidFill>
              </a:rPr>
              <a:t>6c</a:t>
            </a:r>
          </a:p>
        </p:txBody>
      </p:sp>
      <p:pic>
        <p:nvPicPr>
          <p:cNvPr id="30" name="Grafik 29">
            <a:extLst>
              <a:ext uri="{FF2B5EF4-FFF2-40B4-BE49-F238E27FC236}">
                <a16:creationId xmlns:a16="http://schemas.microsoft.com/office/drawing/2014/main" id="{ECF23679-DBDD-73FE-C932-6B77D5C32F0B}"/>
              </a:ext>
            </a:extLst>
          </p:cNvPr>
          <p:cNvPicPr>
            <a:picLocks noChangeAspect="1"/>
          </p:cNvPicPr>
          <p:nvPr/>
        </p:nvPicPr>
        <p:blipFill>
          <a:blip r:embed="rId11"/>
          <a:stretch>
            <a:fillRect/>
          </a:stretch>
        </p:blipFill>
        <p:spPr>
          <a:xfrm>
            <a:off x="6645966" y="4103808"/>
            <a:ext cx="432554" cy="733418"/>
          </a:xfrm>
          <a:prstGeom prst="rect">
            <a:avLst/>
          </a:prstGeom>
        </p:spPr>
      </p:pic>
      <p:pic>
        <p:nvPicPr>
          <p:cNvPr id="32" name="Grafik 31">
            <a:extLst>
              <a:ext uri="{FF2B5EF4-FFF2-40B4-BE49-F238E27FC236}">
                <a16:creationId xmlns:a16="http://schemas.microsoft.com/office/drawing/2014/main" id="{FAEAB0EC-9AFE-8901-11FB-1073D72262AF}"/>
              </a:ext>
            </a:extLst>
          </p:cNvPr>
          <p:cNvPicPr>
            <a:picLocks noChangeAspect="1"/>
          </p:cNvPicPr>
          <p:nvPr/>
        </p:nvPicPr>
        <p:blipFill>
          <a:blip r:embed="rId12"/>
          <a:stretch>
            <a:fillRect/>
          </a:stretch>
        </p:blipFill>
        <p:spPr>
          <a:xfrm>
            <a:off x="2158880" y="4114208"/>
            <a:ext cx="453067" cy="768198"/>
          </a:xfrm>
          <a:prstGeom prst="rect">
            <a:avLst/>
          </a:prstGeom>
        </p:spPr>
      </p:pic>
      <p:pic>
        <p:nvPicPr>
          <p:cNvPr id="34" name="Grafik 33">
            <a:extLst>
              <a:ext uri="{FF2B5EF4-FFF2-40B4-BE49-F238E27FC236}">
                <a16:creationId xmlns:a16="http://schemas.microsoft.com/office/drawing/2014/main" id="{D64076DD-6D2C-D427-D622-830876DA49C6}"/>
              </a:ext>
            </a:extLst>
          </p:cNvPr>
          <p:cNvPicPr>
            <a:picLocks noChangeAspect="1"/>
          </p:cNvPicPr>
          <p:nvPr/>
        </p:nvPicPr>
        <p:blipFill>
          <a:blip r:embed="rId13"/>
          <a:stretch>
            <a:fillRect/>
          </a:stretch>
        </p:blipFill>
        <p:spPr>
          <a:xfrm>
            <a:off x="3416764" y="4103808"/>
            <a:ext cx="482276" cy="733419"/>
          </a:xfrm>
          <a:prstGeom prst="rect">
            <a:avLst/>
          </a:prstGeom>
        </p:spPr>
      </p:pic>
      <p:pic>
        <p:nvPicPr>
          <p:cNvPr id="36" name="Grafik 35">
            <a:extLst>
              <a:ext uri="{FF2B5EF4-FFF2-40B4-BE49-F238E27FC236}">
                <a16:creationId xmlns:a16="http://schemas.microsoft.com/office/drawing/2014/main" id="{50985423-E743-7817-FDF7-46DA34D33C59}"/>
              </a:ext>
            </a:extLst>
          </p:cNvPr>
          <p:cNvPicPr>
            <a:picLocks noChangeAspect="1"/>
          </p:cNvPicPr>
          <p:nvPr/>
        </p:nvPicPr>
        <p:blipFill>
          <a:blip r:embed="rId14"/>
          <a:stretch>
            <a:fillRect/>
          </a:stretch>
        </p:blipFill>
        <p:spPr>
          <a:xfrm>
            <a:off x="7812360" y="4097313"/>
            <a:ext cx="385746" cy="733419"/>
          </a:xfrm>
          <a:prstGeom prst="rect">
            <a:avLst/>
          </a:prstGeom>
        </p:spPr>
      </p:pic>
    </p:spTree>
    <p:extLst>
      <p:ext uri="{BB962C8B-B14F-4D97-AF65-F5344CB8AC3E}">
        <p14:creationId xmlns:p14="http://schemas.microsoft.com/office/powerpoint/2010/main" val="163824050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19046 -0.33542 L 0.00209 0.00348 " pathEditMode="fixed" rAng="0" ptsTypes="AA">
                                      <p:cBhvr>
                                        <p:cTn id="6" dur="1000" spd="-100000" fill="hold"/>
                                        <p:tgtEl>
                                          <p:spTgt spid="12"/>
                                        </p:tgtEl>
                                        <p:attrNameLst>
                                          <p:attrName>ppt_x</p:attrName>
                                          <p:attrName>ppt_y</p:attrName>
                                        </p:attrNameLst>
                                      </p:cBhvr>
                                      <p:rCtr x="9618" y="16944"/>
                                    </p:animMotion>
                                  </p:childTnLst>
                                </p:cTn>
                              </p:par>
                              <p:par>
                                <p:cTn id="7" presetID="42" presetClass="path" presetSubtype="0" accel="50000" decel="50000" fill="hold" nodeType="withEffect">
                                  <p:stCondLst>
                                    <p:cond delay="0"/>
                                  </p:stCondLst>
                                  <p:childTnLst>
                                    <p:animMotion origin="layout" path="M 0.12483 -0.31273 L 0.00017 -1.48148E-6 " pathEditMode="fixed" rAng="0" ptsTypes="AA">
                                      <p:cBhvr>
                                        <p:cTn id="8" dur="1000" spd="-100000" fill="hold"/>
                                        <p:tgtEl>
                                          <p:spTgt spid="6"/>
                                        </p:tgtEl>
                                        <p:attrNameLst>
                                          <p:attrName>ppt_x</p:attrName>
                                          <p:attrName>ppt_y</p:attrName>
                                        </p:attrNameLst>
                                      </p:cBhvr>
                                      <p:rCtr x="-6233" y="15625"/>
                                    </p:animMotion>
                                  </p:childTnLst>
                                </p:cTn>
                              </p:par>
                              <p:par>
                                <p:cTn id="9" presetID="42" presetClass="path" presetSubtype="0" accel="50000" decel="50000" fill="hold" nodeType="withEffect">
                                  <p:stCondLst>
                                    <p:cond delay="0"/>
                                  </p:stCondLst>
                                  <p:childTnLst>
                                    <p:animMotion origin="layout" path="M 0.51111 -0.33542 L 0.00087 -0.00185 " pathEditMode="fixed" rAng="0" ptsTypes="AA">
                                      <p:cBhvr>
                                        <p:cTn id="10" dur="1000" spd="-100000" fill="hold"/>
                                        <p:tgtEl>
                                          <p:spTgt spid="20"/>
                                        </p:tgtEl>
                                        <p:attrNameLst>
                                          <p:attrName>ppt_x</p:attrName>
                                          <p:attrName>ppt_y</p:attrName>
                                        </p:attrNameLst>
                                      </p:cBhvr>
                                      <p:rCtr x="-25521" y="16667"/>
                                    </p:animMotion>
                                  </p:childTnLst>
                                </p:cTn>
                              </p:par>
                              <p:par>
                                <p:cTn id="11" presetID="42" presetClass="path" presetSubtype="0" accel="50000" decel="50000" fill="hold" nodeType="withEffect">
                                  <p:stCondLst>
                                    <p:cond delay="0"/>
                                  </p:stCondLst>
                                  <p:childTnLst>
                                    <p:animMotion origin="layout" path="M -0.13993 -0.37153 L 0.00087 0.00139 " pathEditMode="fixed" rAng="0" ptsTypes="AA">
                                      <p:cBhvr>
                                        <p:cTn id="12" dur="1000" spd="-100000" fill="hold"/>
                                        <p:tgtEl>
                                          <p:spTgt spid="32"/>
                                        </p:tgtEl>
                                        <p:attrNameLst>
                                          <p:attrName>ppt_x</p:attrName>
                                          <p:attrName>ppt_y</p:attrName>
                                        </p:attrNameLst>
                                      </p:cBhvr>
                                      <p:rCtr x="7031" y="18634"/>
                                    </p:animMotion>
                                  </p:childTnLst>
                                </p:cTn>
                              </p:par>
                              <p:par>
                                <p:cTn id="13" presetID="42" presetClass="path" presetSubtype="0" accel="50000" decel="50000" fill="hold" nodeType="withEffect">
                                  <p:stCondLst>
                                    <p:cond delay="0"/>
                                  </p:stCondLst>
                                  <p:childTnLst>
                                    <p:animMotion origin="layout" path="M -0.14774 -0.38056 L 0.0007 0.00139 " pathEditMode="fixed" rAng="0" ptsTypes="AA">
                                      <p:cBhvr>
                                        <p:cTn id="14" dur="1000" spd="-100000" fill="hold"/>
                                        <p:tgtEl>
                                          <p:spTgt spid="10"/>
                                        </p:tgtEl>
                                        <p:attrNameLst>
                                          <p:attrName>ppt_x</p:attrName>
                                          <p:attrName>ppt_y</p:attrName>
                                        </p:attrNameLst>
                                      </p:cBhvr>
                                      <p:rCtr x="7413" y="19097"/>
                                    </p:animMotion>
                                  </p:childTnLst>
                                </p:cTn>
                              </p:par>
                              <p:par>
                                <p:cTn id="15" presetID="42" presetClass="path" presetSubtype="0" accel="50000" decel="50000" fill="hold" nodeType="withEffect">
                                  <p:stCondLst>
                                    <p:cond delay="0"/>
                                  </p:stCondLst>
                                  <p:childTnLst>
                                    <p:animMotion origin="layout" path="M 0.19167 -0.36504 L -0.00088 0.00208 " pathEditMode="fixed" rAng="0" ptsTypes="AA">
                                      <p:cBhvr>
                                        <p:cTn id="16" dur="1000" spd="-100000" fill="hold"/>
                                        <p:tgtEl>
                                          <p:spTgt spid="34"/>
                                        </p:tgtEl>
                                        <p:attrNameLst>
                                          <p:attrName>ppt_x</p:attrName>
                                          <p:attrName>ppt_y</p:attrName>
                                        </p:attrNameLst>
                                      </p:cBhvr>
                                      <p:rCtr x="-9635" y="18356"/>
                                    </p:animMotion>
                                  </p:childTnLst>
                                </p:cTn>
                              </p:par>
                              <p:par>
                                <p:cTn id="17" presetID="42" presetClass="path" presetSubtype="0" accel="50000" decel="50000" fill="hold" nodeType="withEffect">
                                  <p:stCondLst>
                                    <p:cond delay="0"/>
                                  </p:stCondLst>
                                  <p:childTnLst>
                                    <p:animMotion origin="layout" path="M -0.21372 -0.47824 L 0.00225 0.00209 " pathEditMode="fixed" rAng="0" ptsTypes="AA">
                                      <p:cBhvr>
                                        <p:cTn id="18" dur="1000" spd="-100000" fill="hold"/>
                                        <p:tgtEl>
                                          <p:spTgt spid="30"/>
                                        </p:tgtEl>
                                        <p:attrNameLst>
                                          <p:attrName>ppt_x</p:attrName>
                                          <p:attrName>ppt_y</p:attrName>
                                        </p:attrNameLst>
                                      </p:cBhvr>
                                      <p:rCtr x="10799" y="24005"/>
                                    </p:animMotion>
                                  </p:childTnLst>
                                </p:cTn>
                              </p:par>
                              <p:par>
                                <p:cTn id="19" presetID="42" presetClass="path" presetSubtype="0" accel="50000" decel="50000" fill="hold" nodeType="withEffect">
                                  <p:stCondLst>
                                    <p:cond delay="0"/>
                                  </p:stCondLst>
                                  <p:childTnLst>
                                    <p:animMotion origin="layout" path="M 0.05886 -0.35717 L -0.00138 -0.00069 " pathEditMode="fixed" rAng="0" ptsTypes="AA">
                                      <p:cBhvr>
                                        <p:cTn id="20" dur="1000" spd="-100000" fill="hold"/>
                                        <p:tgtEl>
                                          <p:spTgt spid="18"/>
                                        </p:tgtEl>
                                        <p:attrNameLst>
                                          <p:attrName>ppt_x</p:attrName>
                                          <p:attrName>ppt_y</p:attrName>
                                        </p:attrNameLst>
                                      </p:cBhvr>
                                      <p:rCtr x="-3021" y="17824"/>
                                    </p:animMotion>
                                  </p:childTnLst>
                                </p:cTn>
                              </p:par>
                              <p:par>
                                <p:cTn id="21" presetID="42" presetClass="path" presetSubtype="0" accel="50000" decel="50000" fill="hold" nodeType="withEffect">
                                  <p:stCondLst>
                                    <p:cond delay="0"/>
                                  </p:stCondLst>
                                  <p:childTnLst>
                                    <p:animMotion origin="layout" path="M -0.0816 -0.37384 L 0.00156 -0.00069 " pathEditMode="fixed" rAng="0" ptsTypes="AA">
                                      <p:cBhvr>
                                        <p:cTn id="22" dur="1000" spd="-100000" fill="hold"/>
                                        <p:tgtEl>
                                          <p:spTgt spid="36"/>
                                        </p:tgtEl>
                                        <p:attrNameLst>
                                          <p:attrName>ppt_x</p:attrName>
                                          <p:attrName>ppt_y</p:attrName>
                                        </p:attrNameLst>
                                      </p:cBhvr>
                                      <p:rCtr x="4149" y="18657"/>
                                    </p:animMotion>
                                  </p:childTnLst>
                                </p:cTn>
                              </p:par>
                              <p:par>
                                <p:cTn id="23" presetID="42" presetClass="path" presetSubtype="0" accel="50000" decel="50000" fill="hold" nodeType="withEffect">
                                  <p:stCondLst>
                                    <p:cond delay="0"/>
                                  </p:stCondLst>
                                  <p:childTnLst>
                                    <p:animMotion origin="layout" path="M -0.02135 -0.64954 L -8.05556E-6 0.00046 " pathEditMode="fixed" rAng="0" ptsTypes="AA">
                                      <p:cBhvr>
                                        <p:cTn id="24" dur="1000" spd="-100000" fill="hold"/>
                                        <p:tgtEl>
                                          <p:spTgt spid="14"/>
                                        </p:tgtEl>
                                        <p:attrNameLst>
                                          <p:attrName>ppt_x</p:attrName>
                                          <p:attrName>ppt_y</p:attrName>
                                        </p:attrNameLst>
                                      </p:cBhvr>
                                      <p:rCtr x="1059" y="32500"/>
                                    </p:animMotion>
                                  </p:childTnLst>
                                </p:cTn>
                              </p:par>
                              <p:par>
                                <p:cTn id="25" presetID="42" presetClass="path" presetSubtype="0" accel="50000" decel="50000" fill="hold" nodeType="withEffect">
                                  <p:stCondLst>
                                    <p:cond delay="0"/>
                                  </p:stCondLst>
                                  <p:childTnLst>
                                    <p:animMotion origin="layout" path="M 0.08594 -0.55001 L 0.00278 0.00045 " pathEditMode="fixed" rAng="0" ptsTypes="AA">
                                      <p:cBhvr>
                                        <p:cTn id="26" dur="1000" spd="-100000" fill="hold"/>
                                        <p:tgtEl>
                                          <p:spTgt spid="8"/>
                                        </p:tgtEl>
                                        <p:attrNameLst>
                                          <p:attrName>ppt_x</p:attrName>
                                          <p:attrName>ppt_y</p:attrName>
                                        </p:attrNameLst>
                                      </p:cBhvr>
                                      <p:rCtr x="-4167" y="27523"/>
                                    </p:animMotion>
                                  </p:childTnLst>
                                </p:cTn>
                              </p:par>
                              <p:par>
                                <p:cTn id="27" presetID="42" presetClass="path" presetSubtype="0" accel="50000" decel="50000" fill="hold" nodeType="withEffect">
                                  <p:stCondLst>
                                    <p:cond delay="0"/>
                                  </p:stCondLst>
                                  <p:childTnLst>
                                    <p:animMotion origin="layout" path="M 0.35573 -0.65322 L 0.00087 0.00487 " pathEditMode="fixed" rAng="0" ptsTypes="AA">
                                      <p:cBhvr>
                                        <p:cTn id="28" dur="1000" spd="-100000" fill="hold"/>
                                        <p:tgtEl>
                                          <p:spTgt spid="16"/>
                                        </p:tgtEl>
                                        <p:attrNameLst>
                                          <p:attrName>ppt_x</p:attrName>
                                          <p:attrName>ppt_y</p:attrName>
                                        </p:attrNameLst>
                                      </p:cBhvr>
                                      <p:rCtr x="-17743" y="3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6" descr="neue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0"/>
            <a:ext cx="32766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3635375" y="2166938"/>
            <a:ext cx="50085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„Unsere Schule versteht Lernen als einen Prozess, der die ganzheitliche Förderung und Entfaltung junger Menschen und die Erziehung zu christlichen Grundwerten zum Inhalt hat.“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(Leitbild des Johann-Sebastian-Bach-Gymnasiums)</a:t>
            </a:r>
          </a:p>
        </p:txBody>
      </p:sp>
      <p:pic>
        <p:nvPicPr>
          <p:cNvPr id="4100" name="Grafik 6" descr="Schül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5445125"/>
            <a:ext cx="57245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88913"/>
            <a:ext cx="2735262"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00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650" y="404813"/>
            <a:ext cx="6334125" cy="1143000"/>
          </a:xfrm>
        </p:spPr>
        <p:txBody>
          <a:bodyPr/>
          <a:lstStyle/>
          <a:p>
            <a:pPr algn="l" eaLnBrk="1" hangingPunct="1"/>
            <a:r>
              <a:rPr lang="de-DE" altLang="de-DE" sz="3200" b="1" smtClean="0">
                <a:latin typeface="Calibri" panose="020F0502020204030204" pitchFamily="34" charset="0"/>
              </a:rPr>
              <a:t>Besondere Merkmale </a:t>
            </a:r>
          </a:p>
        </p:txBody>
      </p:sp>
      <p:sp>
        <p:nvSpPr>
          <p:cNvPr id="3075" name="Rectangle 3"/>
          <p:cNvSpPr>
            <a:spLocks noGrp="1" noChangeArrowheads="1"/>
          </p:cNvSpPr>
          <p:nvPr>
            <p:ph type="body" idx="1"/>
          </p:nvPr>
        </p:nvSpPr>
        <p:spPr>
          <a:xfrm>
            <a:off x="684213" y="1341438"/>
            <a:ext cx="7772400" cy="5302250"/>
          </a:xfrm>
        </p:spPr>
        <p:txBody>
          <a:bodyPr/>
          <a:lstStyle/>
          <a:p>
            <a:pPr eaLnBrk="1" hangingPunct="1"/>
            <a:r>
              <a:rPr lang="de-DE" altLang="de-DE" sz="2600" smtClean="0">
                <a:latin typeface="Calibri" panose="020F0502020204030204" pitchFamily="34" charset="0"/>
              </a:rPr>
              <a:t>G8 und G9</a:t>
            </a:r>
          </a:p>
          <a:p>
            <a:pPr eaLnBrk="1" hangingPunct="1"/>
            <a:r>
              <a:rPr lang="de-DE" altLang="de-DE" sz="2600" smtClean="0">
                <a:latin typeface="Calibri" panose="020F0502020204030204" pitchFamily="34" charset="0"/>
              </a:rPr>
              <a:t>private Schule mit kirchlicher Prägung</a:t>
            </a:r>
          </a:p>
          <a:p>
            <a:pPr eaLnBrk="1" hangingPunct="1"/>
            <a:r>
              <a:rPr lang="de-DE" altLang="de-DE" sz="2600" smtClean="0">
                <a:latin typeface="Calibri" panose="020F0502020204030204" pitchFamily="34" charset="0"/>
              </a:rPr>
              <a:t>gestaffeltes Elterngeld/Stipendienfonds</a:t>
            </a:r>
          </a:p>
          <a:p>
            <a:pPr eaLnBrk="1" hangingPunct="1"/>
            <a:r>
              <a:rPr lang="de-DE" altLang="de-DE" sz="2600" smtClean="0">
                <a:latin typeface="Calibri" panose="020F0502020204030204" pitchFamily="34" charset="0"/>
              </a:rPr>
              <a:t>musisch-ästhetischer Schwerpunkt</a:t>
            </a:r>
          </a:p>
          <a:p>
            <a:pPr eaLnBrk="1" hangingPunct="1"/>
            <a:r>
              <a:rPr lang="de-DE" altLang="de-DE" sz="2600" smtClean="0">
                <a:latin typeface="Calibri" panose="020F0502020204030204" pitchFamily="34" charset="0"/>
              </a:rPr>
              <a:t>frische Zubereitung in Mensa und Bistro</a:t>
            </a:r>
          </a:p>
          <a:p>
            <a:pPr eaLnBrk="1" hangingPunct="1"/>
            <a:r>
              <a:rPr lang="de-DE" altLang="de-DE" sz="2600" smtClean="0">
                <a:latin typeface="Calibri" panose="020F0502020204030204" pitchFamily="34" charset="0"/>
              </a:rPr>
              <a:t>eigene „Musikschule“</a:t>
            </a:r>
          </a:p>
          <a:p>
            <a:pPr eaLnBrk="1" hangingPunct="1"/>
            <a:r>
              <a:rPr lang="de-DE" altLang="de-DE" sz="2600" smtClean="0">
                <a:latin typeface="Calibri" panose="020F0502020204030204" pitchFamily="34" charset="0"/>
              </a:rPr>
              <a:t>vielfältiger AG-Bereich</a:t>
            </a:r>
          </a:p>
          <a:p>
            <a:pPr eaLnBrk="1" hangingPunct="1"/>
            <a:r>
              <a:rPr lang="de-DE" altLang="de-DE" sz="2600" smtClean="0">
                <a:latin typeface="Calibri" panose="020F0502020204030204" pitchFamily="34" charset="0"/>
              </a:rPr>
              <a:t>„Buch am Bach“</a:t>
            </a:r>
          </a:p>
          <a:p>
            <a:pPr eaLnBrk="1" hangingPunct="1"/>
            <a:r>
              <a:rPr lang="de-DE" altLang="de-DE" sz="2600" smtClean="0">
                <a:latin typeface="Calibri" panose="020F0502020204030204" pitchFamily="34" charset="0"/>
              </a:rPr>
              <a:t>Eine-Welt-Laden</a:t>
            </a:r>
          </a:p>
          <a:p>
            <a:pPr eaLnBrk="1" hangingPunct="1"/>
            <a:r>
              <a:rPr lang="de-DE" altLang="de-DE" sz="2600" smtClean="0">
                <a:latin typeface="Calibri" panose="020F0502020204030204" pitchFamily="34" charset="0"/>
              </a:rPr>
              <a:t>Schüler*innen helfen Schüler*innen</a:t>
            </a:r>
          </a:p>
          <a:p>
            <a:pPr eaLnBrk="1" hangingPunct="1"/>
            <a:r>
              <a:rPr lang="de-DE" altLang="de-DE" sz="2600" smtClean="0">
                <a:latin typeface="Calibri" panose="020F0502020204030204" pitchFamily="34" charset="0"/>
              </a:rPr>
              <a:t>Summer School</a:t>
            </a:r>
          </a:p>
        </p:txBody>
      </p:sp>
      <p:pic>
        <p:nvPicPr>
          <p:cNvPr id="6148" name="Grafik 6" descr="neue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0"/>
            <a:ext cx="313213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1138" y="1776413"/>
            <a:ext cx="2297112"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Grafik 2"/>
          <p:cNvPicPr>
            <a:picLocks noChangeAspect="1"/>
          </p:cNvPicPr>
          <p:nvPr/>
        </p:nvPicPr>
        <p:blipFill>
          <a:blip r:embed="rId5">
            <a:extLst>
              <a:ext uri="{28A0092B-C50C-407E-A947-70E740481C1C}">
                <a14:useLocalDpi xmlns:a14="http://schemas.microsoft.com/office/drawing/2010/main" val="0"/>
              </a:ext>
            </a:extLst>
          </a:blip>
          <a:srcRect l="24603" r="39047"/>
          <a:stretch>
            <a:fillRect/>
          </a:stretch>
        </p:blipFill>
        <p:spPr bwMode="auto">
          <a:xfrm>
            <a:off x="6548438" y="4221163"/>
            <a:ext cx="2035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rafik 3"/>
          <p:cNvPicPr>
            <a:picLocks noChangeAspect="1"/>
          </p:cNvPicPr>
          <p:nvPr/>
        </p:nvPicPr>
        <p:blipFill>
          <a:blip r:embed="rId6">
            <a:extLst>
              <a:ext uri="{28A0092B-C50C-407E-A947-70E740481C1C}">
                <a14:useLocalDpi xmlns:a14="http://schemas.microsoft.com/office/drawing/2010/main" val="0"/>
              </a:ext>
            </a:extLst>
          </a:blip>
          <a:srcRect l="8923" r="32388"/>
          <a:stretch>
            <a:fillRect/>
          </a:stretch>
        </p:blipFill>
        <p:spPr bwMode="auto">
          <a:xfrm>
            <a:off x="4305300" y="3933825"/>
            <a:ext cx="2432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98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075">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7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p:bldP spid="307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6575" y="2079625"/>
            <a:ext cx="8643938" cy="3279775"/>
          </a:xfrm>
        </p:spPr>
        <p:txBody>
          <a:bodyPr/>
          <a:lstStyle/>
          <a:p>
            <a:pPr eaLnBrk="1" hangingPunct="1">
              <a:buFontTx/>
              <a:buNone/>
            </a:pPr>
            <a:r>
              <a:rPr lang="de-DE" altLang="de-DE" b="1" smtClean="0">
                <a:latin typeface="Calibri" panose="020F0502020204030204" pitchFamily="34" charset="0"/>
              </a:rPr>
              <a:t>G8/G9: Sprachliches Profil </a:t>
            </a:r>
            <a:r>
              <a:rPr lang="de-DE" altLang="de-DE" b="1" smtClean="0">
                <a:solidFill>
                  <a:srgbClr val="FF0000"/>
                </a:solidFill>
                <a:latin typeface="Calibri" panose="020F0502020204030204" pitchFamily="34" charset="0"/>
              </a:rPr>
              <a:t> (3 Fremdsprachen)</a:t>
            </a:r>
          </a:p>
          <a:p>
            <a:pPr eaLnBrk="1" hangingPunct="1">
              <a:buFontTx/>
              <a:buNone/>
            </a:pPr>
            <a:endParaRPr lang="de-DE" altLang="de-DE" sz="2800" b="1" smtClean="0">
              <a:latin typeface="Calibri" panose="020F0502020204030204" pitchFamily="34" charset="0"/>
            </a:endParaRPr>
          </a:p>
          <a:p>
            <a:pPr eaLnBrk="1" hangingPunct="1">
              <a:buFontTx/>
              <a:buNone/>
            </a:pPr>
            <a:r>
              <a:rPr lang="de-DE" altLang="de-DE" sz="2800" b="1" smtClean="0">
                <a:latin typeface="Calibri" panose="020F0502020204030204" pitchFamily="34" charset="0"/>
              </a:rPr>
              <a:t>Klasse 5		Klasse 6		Klasse 8/9</a:t>
            </a:r>
          </a:p>
          <a:p>
            <a:pPr eaLnBrk="1" hangingPunct="1">
              <a:buFontTx/>
              <a:buNone/>
            </a:pPr>
            <a:endParaRPr lang="de-DE" altLang="de-DE" sz="2800" smtClean="0">
              <a:latin typeface="Calibri" panose="020F0502020204030204" pitchFamily="34" charset="0"/>
            </a:endParaRPr>
          </a:p>
        </p:txBody>
      </p:sp>
      <p:pic>
        <p:nvPicPr>
          <p:cNvPr id="8195" name="Grafik 7" descr="neue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3367087"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468313" y="3789363"/>
            <a:ext cx="85010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Französisch		Spanisch</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Englisch 		oder			Französisch oder				Latein			Spanisch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a:t>
            </a:r>
            <a:r>
              <a:rPr kumimoji="0" lang="de-DE" altLang="de-DE"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abhängig von der Nachfrage</a:t>
            </a: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cxnSp>
        <p:nvCxnSpPr>
          <p:cNvPr id="6" name="Gerade Verbindung mit Pfeil 5"/>
          <p:cNvCxnSpPr/>
          <p:nvPr/>
        </p:nvCxnSpPr>
        <p:spPr>
          <a:xfrm flipV="1">
            <a:off x="1908175" y="4148138"/>
            <a:ext cx="1276350" cy="433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5057775" y="4148138"/>
            <a:ext cx="9382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1908175" y="4689475"/>
            <a:ext cx="1150938" cy="539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5003800" y="5084763"/>
            <a:ext cx="1044575" cy="144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5003800" y="4689475"/>
            <a:ext cx="1011238" cy="2524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202" name="Text Box 12"/>
          <p:cNvSpPr txBox="1">
            <a:spLocks noChangeArrowheads="1"/>
          </p:cNvSpPr>
          <p:nvPr/>
        </p:nvSpPr>
        <p:spPr bwMode="auto">
          <a:xfrm>
            <a:off x="879475" y="425450"/>
            <a:ext cx="340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049379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6147">
                                            <p:txEl>
                                              <p:pRg st="2" end="2"/>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200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grpId="0" nodeType="afterEffect">
                                  <p:stCondLst>
                                    <p:cond delay="200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grpId="0" nodeType="afterEffect">
                                  <p:stCondLst>
                                    <p:cond delay="200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par>
                          <p:cTn id="22" fill="hold" nodeType="afterGroup">
                            <p:stCondLst>
                              <p:cond delay="7500"/>
                            </p:stCondLst>
                            <p:childTnLst>
                              <p:par>
                                <p:cTn id="23" presetID="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nodeType="afterGroup">
                            <p:stCondLst>
                              <p:cond delay="7500"/>
                            </p:stCondLst>
                            <p:childTnLst>
                              <p:par>
                                <p:cTn id="26" presetID="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nodeType="afterGroup">
                            <p:stCondLst>
                              <p:cond delay="7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nodeType="afterGroup">
                            <p:stCondLst>
                              <p:cond delay="750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10" grpId="0" build="p" advAuto="200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85750" y="1741488"/>
            <a:ext cx="8858250" cy="3200400"/>
          </a:xfrm>
        </p:spPr>
        <p:txBody>
          <a:bodyPr/>
          <a:lstStyle/>
          <a:p>
            <a:pPr eaLnBrk="1" hangingPunct="1">
              <a:spcBef>
                <a:spcPct val="0"/>
              </a:spcBef>
              <a:buFontTx/>
              <a:buNone/>
            </a:pPr>
            <a:r>
              <a:rPr lang="de-DE" altLang="de-DE" b="1" smtClean="0">
                <a:latin typeface="Calibri" panose="020F0502020204030204" pitchFamily="34" charset="0"/>
              </a:rPr>
              <a:t>G8/G9: Naturwissenschaftliches Profil </a:t>
            </a:r>
          </a:p>
          <a:p>
            <a:pPr eaLnBrk="1" hangingPunct="1">
              <a:spcBef>
                <a:spcPct val="0"/>
              </a:spcBef>
              <a:buFontTx/>
              <a:buNone/>
            </a:pPr>
            <a:r>
              <a:rPr lang="de-DE" altLang="de-DE" b="1" smtClean="0">
                <a:solidFill>
                  <a:srgbClr val="FF0000"/>
                </a:solidFill>
                <a:latin typeface="Calibri" panose="020F0502020204030204" pitchFamily="34" charset="0"/>
              </a:rPr>
              <a:t>(2 Fremdsprachen)</a:t>
            </a:r>
          </a:p>
          <a:p>
            <a:pPr eaLnBrk="1" hangingPunct="1">
              <a:buFontTx/>
              <a:buNone/>
            </a:pPr>
            <a:r>
              <a:rPr lang="de-DE" altLang="de-DE" sz="2800" b="1" smtClean="0">
                <a:latin typeface="Calibri" panose="020F0502020204030204" pitchFamily="34" charset="0"/>
              </a:rPr>
              <a:t>Klasse 5	Klasse 6	       Klasse 8/9</a:t>
            </a:r>
          </a:p>
        </p:txBody>
      </p:sp>
      <p:sp>
        <p:nvSpPr>
          <p:cNvPr id="5123" name="Textfeld 5"/>
          <p:cNvSpPr txBox="1">
            <a:spLocks noChangeArrowheads="1"/>
          </p:cNvSpPr>
          <p:nvPr/>
        </p:nvSpPr>
        <p:spPr bwMode="auto">
          <a:xfrm>
            <a:off x="4643438" y="3568700"/>
            <a:ext cx="464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Naturwissenschaft und Technik </a:t>
            </a:r>
            <a:b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b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mit informationstechnischem Schwerpunkt (NiS)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0244" name="Grafik 7" descr="neue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0"/>
            <a:ext cx="3203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p:nvSpPr>
        <p:spPr bwMode="auto">
          <a:xfrm>
            <a:off x="306388" y="3568700"/>
            <a:ext cx="3714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Französisch Englisch	oder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		Latein</a:t>
            </a:r>
          </a:p>
        </p:txBody>
      </p:sp>
      <p:cxnSp>
        <p:nvCxnSpPr>
          <p:cNvPr id="9" name="Gerade Verbindung mit Pfeil 8"/>
          <p:cNvCxnSpPr/>
          <p:nvPr/>
        </p:nvCxnSpPr>
        <p:spPr>
          <a:xfrm flipV="1">
            <a:off x="1546225" y="3789363"/>
            <a:ext cx="622300" cy="358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566863" y="4362450"/>
            <a:ext cx="622300" cy="200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3784600" y="4225925"/>
            <a:ext cx="622300" cy="358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3784600" y="3868738"/>
            <a:ext cx="622300" cy="200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5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5133975"/>
            <a:ext cx="35861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588" y="5113338"/>
            <a:ext cx="35861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6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1" nodeType="afterEffect">
                                  <p:stCondLst>
                                    <p:cond delay="1500"/>
                                  </p:stCondLst>
                                  <p:childTnLst>
                                    <p:set>
                                      <p:cBhvr>
                                        <p:cTn id="9" dur="1" fill="hold">
                                          <p:stCondLst>
                                            <p:cond delay="0"/>
                                          </p:stCondLst>
                                        </p:cTn>
                                        <p:tgtEl>
                                          <p:spTgt spid="7171">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1" nodeType="afterEffect">
                                  <p:stCondLst>
                                    <p:cond delay="150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grpId="0" nodeType="afterEffect">
                                  <p:stCondLst>
                                    <p:cond delay="15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grpId="0" nodeType="afterEffect">
                                  <p:stCondLst>
                                    <p:cond delay="1500"/>
                                  </p:stCondLst>
                                  <p:childTnLst>
                                    <p:set>
                                      <p:cBhvr>
                                        <p:cTn id="18" dur="1" fill="hold">
                                          <p:stCondLst>
                                            <p:cond delay="0"/>
                                          </p:stCondLst>
                                        </p:cTn>
                                        <p:tgtEl>
                                          <p:spTgt spid="5123"/>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nodeType="afterGroup">
                            <p:stCondLst>
                              <p:cond delay="6500"/>
                            </p:stCondLst>
                            <p:childTnLst>
                              <p:par>
                                <p:cTn id="23" presetID="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nodeType="afterGroup">
                            <p:stCondLst>
                              <p:cond delay="6500"/>
                            </p:stCondLst>
                            <p:childTnLst>
                              <p:par>
                                <p:cTn id="26" presetID="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nodeType="afterGroup">
                            <p:stCondLst>
                              <p:cond delay="6500"/>
                            </p:stCondLst>
                            <p:childTnLst>
                              <p:par>
                                <p:cTn id="29" presetID="1"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1" grpId="1" build="p"/>
      <p:bldP spid="512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609600"/>
            <a:ext cx="7772400" cy="1143000"/>
          </a:xfrm>
        </p:spPr>
        <p:txBody>
          <a:bodyPr/>
          <a:lstStyle/>
          <a:p>
            <a:pPr algn="l" eaLnBrk="1" hangingPunct="1"/>
            <a:r>
              <a:rPr lang="de-DE" altLang="de-DE" sz="3200" b="1" smtClean="0">
                <a:latin typeface="Calibri" panose="020F0502020204030204" pitchFamily="34" charset="0"/>
              </a:rPr>
              <a:t>Wichtige Termine </a:t>
            </a:r>
            <a:r>
              <a:rPr lang="de-DE" altLang="de-DE" sz="3200" smtClean="0">
                <a:latin typeface="Calibri" panose="020F0502020204030204" pitchFamily="34" charset="0"/>
              </a:rPr>
              <a:t>(s. Flyer)</a:t>
            </a:r>
          </a:p>
        </p:txBody>
      </p:sp>
      <p:sp>
        <p:nvSpPr>
          <p:cNvPr id="10243" name="Rectangle 3"/>
          <p:cNvSpPr>
            <a:spLocks noGrp="1" noChangeArrowheads="1"/>
          </p:cNvSpPr>
          <p:nvPr>
            <p:ph type="body" idx="1"/>
          </p:nvPr>
        </p:nvSpPr>
        <p:spPr>
          <a:xfrm>
            <a:off x="430213" y="1773238"/>
            <a:ext cx="8499475" cy="4256087"/>
          </a:xfrm>
        </p:spPr>
        <p:txBody>
          <a:bodyPr/>
          <a:lstStyle/>
          <a:p>
            <a:pPr eaLnBrk="1" hangingPunct="1">
              <a:lnSpc>
                <a:spcPct val="150000"/>
              </a:lnSpc>
              <a:buFontTx/>
              <a:buNone/>
            </a:pPr>
            <a:r>
              <a:rPr lang="de-DE" altLang="de-DE" sz="2400" smtClean="0">
                <a:latin typeface="Calibri" panose="020F0502020204030204" pitchFamily="34" charset="0"/>
              </a:rPr>
              <a:t>Informationsabend		Mo., 30.01.2023, 19:30 Uhr, Aula</a:t>
            </a:r>
          </a:p>
          <a:p>
            <a:pPr eaLnBrk="1" hangingPunct="1">
              <a:lnSpc>
                <a:spcPct val="150000"/>
              </a:lnSpc>
              <a:buFontTx/>
              <a:buNone/>
            </a:pPr>
            <a:r>
              <a:rPr lang="de-DE" altLang="de-DE" sz="2400" smtClean="0">
                <a:latin typeface="Calibri" panose="020F0502020204030204" pitchFamily="34" charset="0"/>
              </a:rPr>
              <a:t>Tag der offenen Tür		Sa., 04.02.2023, 9:00 -13:00 Uhr</a:t>
            </a:r>
          </a:p>
          <a:p>
            <a:pPr eaLnBrk="1" hangingPunct="1">
              <a:lnSpc>
                <a:spcPts val="2200"/>
              </a:lnSpc>
              <a:buFontTx/>
              <a:buNone/>
            </a:pPr>
            <a:endParaRPr lang="de-DE" altLang="de-DE" sz="2400" smtClean="0">
              <a:latin typeface="Calibri" panose="020F0502020204030204" pitchFamily="34" charset="0"/>
            </a:endParaRPr>
          </a:p>
          <a:p>
            <a:pPr eaLnBrk="1" hangingPunct="1">
              <a:lnSpc>
                <a:spcPts val="2200"/>
              </a:lnSpc>
              <a:buFontTx/>
              <a:buNone/>
            </a:pPr>
            <a:r>
              <a:rPr lang="de-DE" altLang="de-DE" sz="2400" smtClean="0">
                <a:latin typeface="Calibri" panose="020F0502020204030204" pitchFamily="34" charset="0"/>
              </a:rPr>
              <a:t>Voranmeldung online		vom 30.01. bis 12.02.2023 						über </a:t>
            </a:r>
            <a:r>
              <a:rPr lang="de-DE" altLang="de-DE" sz="2400" b="1" smtClean="0">
                <a:solidFill>
                  <a:srgbClr val="00B050"/>
                </a:solidFill>
                <a:latin typeface="Calibri" panose="020F0502020204030204" pitchFamily="34" charset="0"/>
              </a:rPr>
              <a:t>www.bachgymnasium.de </a:t>
            </a:r>
          </a:p>
          <a:p>
            <a:pPr eaLnBrk="1" hangingPunct="1">
              <a:lnSpc>
                <a:spcPct val="90000"/>
              </a:lnSpc>
              <a:buFontTx/>
              <a:buNone/>
            </a:pPr>
            <a:r>
              <a:rPr lang="de-DE" altLang="de-DE" sz="2400" smtClean="0">
                <a:latin typeface="Calibri" panose="020F0502020204030204" pitchFamily="34" charset="0"/>
              </a:rPr>
              <a:t>Abgabe der Unterlagen	spätestens	</a:t>
            </a:r>
          </a:p>
          <a:p>
            <a:pPr eaLnBrk="1" hangingPunct="1">
              <a:lnSpc>
                <a:spcPts val="2200"/>
              </a:lnSpc>
              <a:buFontTx/>
              <a:buNone/>
            </a:pPr>
            <a:r>
              <a:rPr lang="de-DE" altLang="de-DE" sz="2400" smtClean="0">
                <a:latin typeface="Calibri" panose="020F0502020204030204" pitchFamily="34" charset="0"/>
              </a:rPr>
              <a:t>					Di., 14.02.2023</a:t>
            </a:r>
          </a:p>
          <a:p>
            <a:pPr eaLnBrk="1" hangingPunct="1">
              <a:lnSpc>
                <a:spcPts val="2200"/>
              </a:lnSpc>
              <a:buFontTx/>
              <a:buNone/>
            </a:pPr>
            <a:r>
              <a:rPr lang="de-DE" altLang="de-DE" sz="2400" smtClean="0">
                <a:latin typeface="Calibri" panose="020F0502020204030204" pitchFamily="34" charset="0"/>
              </a:rPr>
              <a:t>					12:30 Uhr, Sekretariat</a:t>
            </a:r>
          </a:p>
          <a:p>
            <a:pPr eaLnBrk="1" hangingPunct="1">
              <a:lnSpc>
                <a:spcPct val="90000"/>
              </a:lnSpc>
              <a:buFontTx/>
              <a:buNone/>
            </a:pPr>
            <a:endParaRPr lang="de-DE" altLang="de-DE" sz="2400" smtClean="0">
              <a:latin typeface="Calibri" panose="020F0502020204030204" pitchFamily="34" charset="0"/>
            </a:endParaRPr>
          </a:p>
          <a:p>
            <a:pPr eaLnBrk="1" hangingPunct="1">
              <a:lnSpc>
                <a:spcPct val="90000"/>
              </a:lnSpc>
              <a:buFontTx/>
              <a:buNone/>
            </a:pPr>
            <a:r>
              <a:rPr lang="de-DE" altLang="de-DE" sz="2400" smtClean="0">
                <a:latin typeface="Calibri" panose="020F0502020204030204" pitchFamily="34" charset="0"/>
              </a:rPr>
              <a:t>Aufnahmebescheid		ab Mo., 27.02.2023</a:t>
            </a:r>
          </a:p>
        </p:txBody>
      </p:sp>
      <p:pic>
        <p:nvPicPr>
          <p:cNvPr id="12292" name="Grafik 5" descr="neue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30797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780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par>
                          <p:cTn id="7" fill="hold" nodeType="afterGroup">
                            <p:stCondLst>
                              <p:cond delay="3500"/>
                            </p:stCondLst>
                            <p:childTnLst>
                              <p:par>
                                <p:cTn id="8" presetID="1" presetClass="entr" presetSubtype="0" fill="hold" grpId="0" nodeType="afterEffect">
                                  <p:stCondLst>
                                    <p:cond delay="3000"/>
                                  </p:stCondLst>
                                  <p:childTnLst>
                                    <p:set>
                                      <p:cBhvr>
                                        <p:cTn id="9" dur="1" fill="hold">
                                          <p:stCondLst>
                                            <p:cond delay="499"/>
                                          </p:stCondLst>
                                        </p:cTn>
                                        <p:tgtEl>
                                          <p:spTgt spid="10243">
                                            <p:txEl>
                                              <p:pRg st="1" end="1"/>
                                            </p:txEl>
                                          </p:spTgt>
                                        </p:tgtEl>
                                        <p:attrNameLst>
                                          <p:attrName>style.visibility</p:attrName>
                                        </p:attrNameLst>
                                      </p:cBhvr>
                                      <p:to>
                                        <p:strVal val="visible"/>
                                      </p:to>
                                    </p:set>
                                  </p:childTnLst>
                                </p:cTn>
                              </p:par>
                            </p:childTnLst>
                          </p:cTn>
                        </p:par>
                        <p:par>
                          <p:cTn id="10" fill="hold" nodeType="afterGroup">
                            <p:stCondLst>
                              <p:cond delay="7000"/>
                            </p:stCondLst>
                            <p:childTnLst>
                              <p:par>
                                <p:cTn id="11" presetID="1" presetClass="entr" presetSubtype="0" fill="hold" grpId="0" nodeType="afterEffect">
                                  <p:stCondLst>
                                    <p:cond delay="3000"/>
                                  </p:stCondLst>
                                  <p:childTnLst>
                                    <p:set>
                                      <p:cBhvr>
                                        <p:cTn id="12" dur="1" fill="hold">
                                          <p:stCondLst>
                                            <p:cond delay="499"/>
                                          </p:stCondLst>
                                        </p:cTn>
                                        <p:tgtEl>
                                          <p:spTgt spid="10243">
                                            <p:txEl>
                                              <p:pRg st="3" end="3"/>
                                            </p:txEl>
                                          </p:spTgt>
                                        </p:tgtEl>
                                        <p:attrNameLst>
                                          <p:attrName>style.visibility</p:attrName>
                                        </p:attrNameLst>
                                      </p:cBhvr>
                                      <p:to>
                                        <p:strVal val="visible"/>
                                      </p:to>
                                    </p:set>
                                  </p:childTnLst>
                                </p:cTn>
                              </p:par>
                            </p:childTnLst>
                          </p:cTn>
                        </p:par>
                        <p:par>
                          <p:cTn id="13" fill="hold" nodeType="afterGroup">
                            <p:stCondLst>
                              <p:cond delay="10500"/>
                            </p:stCondLst>
                            <p:childTnLst>
                              <p:par>
                                <p:cTn id="14" presetID="1" presetClass="entr" presetSubtype="0" fill="hold" grpId="0" nodeType="afterEffect">
                                  <p:stCondLst>
                                    <p:cond delay="3000"/>
                                  </p:stCondLst>
                                  <p:childTnLst>
                                    <p:set>
                                      <p:cBhvr>
                                        <p:cTn id="15" dur="1" fill="hold">
                                          <p:stCondLst>
                                            <p:cond delay="499"/>
                                          </p:stCondLst>
                                        </p:cTn>
                                        <p:tgtEl>
                                          <p:spTgt spid="10243">
                                            <p:txEl>
                                              <p:pRg st="4" end="4"/>
                                            </p:txEl>
                                          </p:spTgt>
                                        </p:tgtEl>
                                        <p:attrNameLst>
                                          <p:attrName>style.visibility</p:attrName>
                                        </p:attrNameLst>
                                      </p:cBhvr>
                                      <p:to>
                                        <p:strVal val="visible"/>
                                      </p:to>
                                    </p:set>
                                  </p:childTnLst>
                                </p:cTn>
                              </p:par>
                            </p:childTnLst>
                          </p:cTn>
                        </p:par>
                        <p:par>
                          <p:cTn id="16" fill="hold" nodeType="afterGroup">
                            <p:stCondLst>
                              <p:cond delay="14000"/>
                            </p:stCondLst>
                            <p:childTnLst>
                              <p:par>
                                <p:cTn id="17" presetID="1" presetClass="entr" presetSubtype="0" fill="hold" grpId="0" nodeType="afterEffect">
                                  <p:stCondLst>
                                    <p:cond delay="6000"/>
                                  </p:stCondLst>
                                  <p:childTnLst>
                                    <p:set>
                                      <p:cBhvr>
                                        <p:cTn id="18" dur="1" fill="hold">
                                          <p:stCondLst>
                                            <p:cond delay="499"/>
                                          </p:stCondLst>
                                        </p:cTn>
                                        <p:tgtEl>
                                          <p:spTgt spid="10243">
                                            <p:txEl>
                                              <p:pRg st="5" end="5"/>
                                            </p:txEl>
                                          </p:spTgt>
                                        </p:tgtEl>
                                        <p:attrNameLst>
                                          <p:attrName>style.visibility</p:attrName>
                                        </p:attrNameLst>
                                      </p:cBhvr>
                                      <p:to>
                                        <p:strVal val="visible"/>
                                      </p:to>
                                    </p:set>
                                  </p:childTnLst>
                                </p:cTn>
                              </p:par>
                            </p:childTnLst>
                          </p:cTn>
                        </p:par>
                        <p:par>
                          <p:cTn id="19" fill="hold" nodeType="afterGroup">
                            <p:stCondLst>
                              <p:cond delay="20500"/>
                            </p:stCondLst>
                            <p:childTnLst>
                              <p:par>
                                <p:cTn id="20" presetID="1" presetClass="entr" presetSubtype="0" fill="hold" grpId="0" nodeType="afterEffect">
                                  <p:stCondLst>
                                    <p:cond delay="6000"/>
                                  </p:stCondLst>
                                  <p:childTnLst>
                                    <p:set>
                                      <p:cBhvr>
                                        <p:cTn id="21" dur="1" fill="hold">
                                          <p:stCondLst>
                                            <p:cond delay="499"/>
                                          </p:stCondLst>
                                        </p:cTn>
                                        <p:tgtEl>
                                          <p:spTgt spid="10243">
                                            <p:txEl>
                                              <p:pRg st="6" end="6"/>
                                            </p:txEl>
                                          </p:spTgt>
                                        </p:tgtEl>
                                        <p:attrNameLst>
                                          <p:attrName>style.visibility</p:attrName>
                                        </p:attrNameLst>
                                      </p:cBhvr>
                                      <p:to>
                                        <p:strVal val="visible"/>
                                      </p:to>
                                    </p:set>
                                  </p:childTnLst>
                                </p:cTn>
                              </p:par>
                            </p:childTnLst>
                          </p:cTn>
                        </p:par>
                        <p:par>
                          <p:cTn id="22" fill="hold" nodeType="afterGroup">
                            <p:stCondLst>
                              <p:cond delay="27000"/>
                            </p:stCondLst>
                            <p:childTnLst>
                              <p:par>
                                <p:cTn id="23" presetID="1" presetClass="entr" presetSubtype="0" fill="hold" grpId="0" nodeType="afterEffect">
                                  <p:stCondLst>
                                    <p:cond delay="3000"/>
                                  </p:stCondLst>
                                  <p:childTnLst>
                                    <p:set>
                                      <p:cBhvr>
                                        <p:cTn id="24"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advAuto="3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1574442445"/>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Ende</a:t>
                      </a:r>
                      <a:r>
                        <a:rPr lang="de-DE" sz="1600" baseline="0" dirty="0" smtClean="0">
                          <a:solidFill>
                            <a:schemeClr val="tx1">
                              <a:lumMod val="75000"/>
                              <a:lumOff val="25000"/>
                            </a:schemeClr>
                          </a:solidFill>
                          <a:latin typeface="Arial"/>
                          <a:cs typeface="Arial"/>
                        </a:rPr>
                        <a:t>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Freitag,</a:t>
                      </a:r>
                      <a:r>
                        <a:rPr kumimoji="0" lang="de-DE" sz="1600" kern="1200" baseline="0" dirty="0" smtClean="0">
                          <a:solidFill>
                            <a:schemeClr val="tx1">
                              <a:lumMod val="75000"/>
                              <a:lumOff val="25000"/>
                            </a:schemeClr>
                          </a:solidFill>
                          <a:latin typeface="Arial"/>
                          <a:ea typeface="+mn-ea"/>
                          <a:cs typeface="Arial"/>
                        </a:rPr>
                        <a:t> 03.</a:t>
                      </a:r>
                      <a:r>
                        <a:rPr kumimoji="0" lang="de-DE" sz="1600" kern="1200" dirty="0" smtClean="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Februar </a:t>
                      </a:r>
                      <a:r>
                        <a:rPr kumimoji="0" lang="de-DE" sz="1600" kern="1200" dirty="0" smtClean="0">
                          <a:solidFill>
                            <a:schemeClr val="tx1">
                              <a:lumMod val="75000"/>
                              <a:lumOff val="25000"/>
                            </a:schemeClr>
                          </a:solidFill>
                          <a:latin typeface="Arial"/>
                          <a:ea typeface="+mn-ea"/>
                          <a:cs typeface="Arial"/>
                        </a:rPr>
                        <a:t>2023</a:t>
                      </a:r>
                      <a:endParaRPr kumimoji="0" lang="de-DE" sz="1600" kern="1200" dirty="0">
                        <a:solidFill>
                          <a:schemeClr val="tx1">
                            <a:lumMod val="75000"/>
                            <a:lumOff val="25000"/>
                          </a:schemeClr>
                        </a:solidFill>
                        <a:latin typeface="Arial"/>
                        <a:ea typeface="+mn-ea"/>
                        <a:cs typeface="Arial"/>
                      </a:endParaRP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baseline="0" dirty="0" smtClean="0">
                          <a:solidFill>
                            <a:schemeClr val="tx1">
                              <a:lumMod val="75000"/>
                              <a:lumOff val="25000"/>
                            </a:schemeClr>
                          </a:solidFill>
                          <a:latin typeface="Arial"/>
                          <a:cs typeface="Arial"/>
                        </a:rPr>
                        <a:t>Mi 08. März  und Do 09. März 2023</a:t>
                      </a:r>
                    </a:p>
                    <a:p>
                      <a:r>
                        <a:rPr lang="de-DE" sz="1600" baseline="0" dirty="0" smtClean="0">
                          <a:solidFill>
                            <a:schemeClr val="tx1">
                              <a:lumMod val="75000"/>
                              <a:lumOff val="25000"/>
                            </a:schemeClr>
                          </a:solidFill>
                          <a:latin typeface="Arial"/>
                          <a:cs typeface="Arial"/>
                        </a:rPr>
                        <a:t>(bis 31.03.2023 </a:t>
                      </a:r>
                      <a:r>
                        <a:rPr lang="de-DE" sz="1600" baseline="0" dirty="0">
                          <a:solidFill>
                            <a:schemeClr val="tx1">
                              <a:lumMod val="75000"/>
                              <a:lumOff val="25000"/>
                            </a:schemeClr>
                          </a:solidFill>
                          <a:latin typeface="Arial"/>
                          <a:cs typeface="Arial"/>
                        </a:rPr>
                        <a:t>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6501</Words>
  <Application>Microsoft Office PowerPoint</Application>
  <PresentationFormat>Bildschirmpräsentation (4:3)</PresentationFormat>
  <Paragraphs>953</Paragraphs>
  <Slides>39</Slides>
  <Notes>39</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39</vt:i4>
      </vt:variant>
    </vt:vector>
  </HeadingPairs>
  <TitlesOfParts>
    <vt:vector size="49" baseType="lpstr">
      <vt:lpstr>Arial</vt:lpstr>
      <vt:lpstr>Arial Black</vt:lpstr>
      <vt:lpstr>Calibri</vt:lpstr>
      <vt:lpstr>Garamond</vt:lpstr>
      <vt:lpstr>Georgia</vt:lpstr>
      <vt:lpstr>Symbol</vt:lpstr>
      <vt:lpstr>Times New Roman</vt:lpstr>
      <vt:lpstr>Wingdings</vt:lpstr>
      <vt:lpstr>Formatvorlage_rot Logo Bildung</vt:lpstr>
      <vt:lpstr>Standarddesign</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Besondere Merkmale </vt:lpstr>
      <vt:lpstr>PowerPoint-Präsentation</vt:lpstr>
      <vt:lpstr>PowerPoint-Präsentation</vt:lpstr>
      <vt:lpstr>Wichtige Termine (s. Flyer)</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40.1 Schillerschule (Schulleitung)</cp:lastModifiedBy>
  <cp:revision>758</cp:revision>
  <cp:lastPrinted>2022-11-17T14:50:40Z</cp:lastPrinted>
  <dcterms:created xsi:type="dcterms:W3CDTF">2014-03-18T09:41:04Z</dcterms:created>
  <dcterms:modified xsi:type="dcterms:W3CDTF">2022-11-17T14:51:07Z</dcterms:modified>
</cp:coreProperties>
</file>